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636" r:id="rId3"/>
    <p:sldId id="627" r:id="rId4"/>
    <p:sldId id="625" r:id="rId5"/>
    <p:sldId id="592" r:id="rId6"/>
    <p:sldId id="635" r:id="rId7"/>
    <p:sldId id="637" r:id="rId8"/>
    <p:sldId id="596" r:id="rId9"/>
    <p:sldId id="653" r:id="rId10"/>
    <p:sldId id="697" r:id="rId11"/>
    <p:sldId id="690" r:id="rId12"/>
    <p:sldId id="698" r:id="rId13"/>
    <p:sldId id="626" r:id="rId14"/>
    <p:sldId id="682" r:id="rId15"/>
    <p:sldId id="686" r:id="rId16"/>
    <p:sldId id="676" r:id="rId17"/>
    <p:sldId id="600" r:id="rId18"/>
    <p:sldId id="689" r:id="rId19"/>
    <p:sldId id="700" r:id="rId20"/>
    <p:sldId id="701" r:id="rId21"/>
    <p:sldId id="702" r:id="rId22"/>
    <p:sldId id="640" r:id="rId23"/>
  </p:sldIdLst>
  <p:sldSz cx="10080625" cy="6858000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3453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1026">
          <p15:clr>
            <a:srgbClr val="A4A3A4"/>
          </p15:clr>
        </p15:guide>
        <p15:guide id="8" orient="horz" pos="2228">
          <p15:clr>
            <a:srgbClr val="A4A3A4"/>
          </p15:clr>
        </p15:guide>
        <p15:guide id="9" pos="249" userDrawn="1">
          <p15:clr>
            <a:srgbClr val="A4A3A4"/>
          </p15:clr>
        </p15:guide>
        <p15:guide id="10" pos="3175">
          <p15:clr>
            <a:srgbClr val="A4A3A4"/>
          </p15:clr>
        </p15:guide>
        <p15:guide id="11" pos="6237">
          <p15:clr>
            <a:srgbClr val="A4A3A4"/>
          </p15:clr>
        </p15:guide>
        <p15:guide id="12" pos="6010">
          <p15:clr>
            <a:srgbClr val="A4A3A4"/>
          </p15:clr>
        </p15:guide>
        <p15:guide id="13" pos="5647">
          <p15:clr>
            <a:srgbClr val="A4A3A4"/>
          </p15:clr>
        </p15:guide>
        <p15:guide id="14" pos="5670">
          <p15:clr>
            <a:srgbClr val="A4A3A4"/>
          </p15:clr>
        </p15:guide>
        <p15:guide id="15" pos="3288">
          <p15:clr>
            <a:srgbClr val="A4A3A4"/>
          </p15:clr>
        </p15:guide>
        <p15:guide id="16" pos="22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7"/>
    <a:srgbClr val="006400"/>
    <a:srgbClr val="BD141B"/>
    <a:srgbClr val="FF6600"/>
    <a:srgbClr val="660033"/>
    <a:srgbClr val="FF5A01"/>
    <a:srgbClr val="00878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9756" autoAdjust="0"/>
  </p:normalViewPr>
  <p:slideViewPr>
    <p:cSldViewPr>
      <p:cViewPr varScale="1">
        <p:scale>
          <a:sx n="113" d="100"/>
          <a:sy n="113" d="100"/>
        </p:scale>
        <p:origin x="1200" y="96"/>
      </p:cViewPr>
      <p:guideLst>
        <p:guide orient="horz" pos="5"/>
        <p:guide orient="horz" pos="164"/>
        <p:guide orient="horz" pos="4110"/>
        <p:guide orient="horz" pos="3453"/>
        <p:guide orient="horz" pos="300"/>
        <p:guide orient="horz" pos="4319"/>
        <p:guide orient="horz" pos="1026"/>
        <p:guide orient="horz" pos="2228"/>
        <p:guide pos="249"/>
        <p:guide pos="3175"/>
        <p:guide pos="6237"/>
        <p:guide pos="6010"/>
        <p:guide pos="5647"/>
        <p:guide pos="5670"/>
        <p:guide pos="3288"/>
        <p:guide pos="22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notesViewPr>
    <p:cSldViewPr>
      <p:cViewPr varScale="1">
        <p:scale>
          <a:sx n="52" d="100"/>
          <a:sy n="52" d="100"/>
        </p:scale>
        <p:origin x="2958" y="90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3" y="1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26BF8-3D66-4EDB-BAFE-E5170ADB6912}" type="datetimeFigureOut">
              <a:rPr lang="ko-KR" altLang="en-US"/>
              <a:pPr>
                <a:defRPr/>
              </a:pPr>
              <a:t>2026-06-02</a:t>
            </a:fld>
            <a:endParaRPr lang="en-US" altLang="ko-KR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6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3" y="9720756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F56D7C-29BC-41E2-A736-223BF1846D5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353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2222"/>
          </a:xfrm>
          <a:prstGeom prst="rect">
            <a:avLst/>
          </a:prstGeom>
        </p:spPr>
        <p:txBody>
          <a:bodyPr vert="horz" wrap="square" lIns="95462" tIns="47731" rIns="95462" bIns="4773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203" y="1"/>
            <a:ext cx="3079202" cy="512222"/>
          </a:xfrm>
          <a:prstGeom prst="rect">
            <a:avLst/>
          </a:prstGeom>
        </p:spPr>
        <p:txBody>
          <a:bodyPr vert="horz" wrap="square" lIns="95462" tIns="47731" rIns="95462" bIns="4773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F2F1E6C-EE67-4114-A423-0370B3C6F419}" type="datetimeFigureOut">
              <a:rPr lang="ko-KR" altLang="en-US"/>
              <a:pPr>
                <a:defRPr/>
              </a:pPr>
              <a:t>2026-06-02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66763"/>
            <a:ext cx="56435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076" y="4860378"/>
            <a:ext cx="5683914" cy="4606722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756"/>
            <a:ext cx="3079202" cy="512222"/>
          </a:xfrm>
          <a:prstGeom prst="rect">
            <a:avLst/>
          </a:prstGeom>
        </p:spPr>
        <p:txBody>
          <a:bodyPr vert="horz" wrap="square" lIns="95462" tIns="47731" rIns="95462" bIns="47731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203" y="9720756"/>
            <a:ext cx="3079202" cy="512222"/>
          </a:xfrm>
          <a:prstGeom prst="rect">
            <a:avLst/>
          </a:prstGeom>
        </p:spPr>
        <p:txBody>
          <a:bodyPr vert="horz" wrap="square" lIns="95462" tIns="47731" rIns="95462" bIns="47731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3005C2F-CF12-4474-BC5C-E4F930C37E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831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71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 userDrawn="1"/>
        </p:nvSpPr>
        <p:spPr bwMode="auto">
          <a:xfrm>
            <a:off x="0" y="0"/>
            <a:ext cx="8461375" cy="26733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latinLnBrk="0" hangingPunct="0">
              <a:defRPr/>
            </a:pPr>
            <a:endParaRPr kumimoji="0" lang="ko-KR" altLang="en-US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" name="Rectangle 2201"/>
          <p:cNvSpPr>
            <a:spLocks noChangeArrowheads="1"/>
          </p:cNvSpPr>
          <p:nvPr userDrawn="1"/>
        </p:nvSpPr>
        <p:spPr bwMode="gray">
          <a:xfrm>
            <a:off x="0" y="971550"/>
            <a:ext cx="468313" cy="26368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Freeform 35"/>
          <p:cNvSpPr>
            <a:spLocks/>
          </p:cNvSpPr>
          <p:nvPr userDrawn="1"/>
        </p:nvSpPr>
        <p:spPr bwMode="ltGray">
          <a:xfrm flipH="1" flipV="1">
            <a:off x="2519363" y="0"/>
            <a:ext cx="7561262" cy="333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rgbClr val="BD141B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150813" y="6630988"/>
            <a:ext cx="277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ctr" latinLnBrk="0" hangingPunct="0">
              <a:lnSpc>
                <a:spcPct val="125000"/>
              </a:lnSpc>
              <a:buFont typeface="Symbol" pitchFamily="18" charset="2"/>
              <a:buNone/>
              <a:defRPr/>
            </a:pPr>
            <a:r>
              <a:rPr lang="en-US" altLang="ko-KR" sz="800">
                <a:solidFill>
                  <a:schemeClr val="bg1"/>
                </a:solidFill>
                <a:latin typeface="Times New Roman" pitchFamily="18" charset="0"/>
                <a:ea typeface="굴림체" pitchFamily="49" charset="-127"/>
              </a:rPr>
              <a:t>Copyright ⓒ2009 K.com, Inc. All rights reserved</a:t>
            </a:r>
          </a:p>
        </p:txBody>
      </p:sp>
      <p:sp>
        <p:nvSpPr>
          <p:cNvPr id="6" name="모서리가 둥근 직사각형 7"/>
          <p:cNvSpPr/>
          <p:nvPr userDrawn="1"/>
        </p:nvSpPr>
        <p:spPr bwMode="auto">
          <a:xfrm>
            <a:off x="431800" y="908050"/>
            <a:ext cx="9648825" cy="3419475"/>
          </a:xfrm>
          <a:prstGeom prst="roundRect">
            <a:avLst>
              <a:gd name="adj" fmla="val 2646"/>
            </a:avLst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latinLnBrk="0" hangingPunct="0">
              <a:defRPr/>
            </a:pPr>
            <a:endParaRPr kumimoji="0" lang="ko-KR" altLang="en-US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" name="Freeform 35"/>
          <p:cNvSpPr>
            <a:spLocks/>
          </p:cNvSpPr>
          <p:nvPr userDrawn="1"/>
        </p:nvSpPr>
        <p:spPr bwMode="ltGray">
          <a:xfrm>
            <a:off x="0" y="260350"/>
            <a:ext cx="3240088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2558"/>
          <p:cNvSpPr>
            <a:spLocks noChangeArrowheads="1"/>
          </p:cNvSpPr>
          <p:nvPr userDrawn="1"/>
        </p:nvSpPr>
        <p:spPr bwMode="gray">
          <a:xfrm>
            <a:off x="0" y="6597650"/>
            <a:ext cx="10080625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2"/>
          <p:cNvSpPr txBox="1"/>
          <p:nvPr userDrawn="1"/>
        </p:nvSpPr>
        <p:spPr>
          <a:xfrm>
            <a:off x="1079872" y="225425"/>
            <a:ext cx="177229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굵은안상수체"/>
                <a:ea typeface="굵은안상수체"/>
                <a:cs typeface="굵은안상수체"/>
              </a:rPr>
              <a:t>유원대학교</a:t>
            </a:r>
            <a:endParaRPr lang="ko-KR" alt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굵은안상수체"/>
              <a:ea typeface="굵은안상수체"/>
              <a:cs typeface="굵은안상수체"/>
            </a:endParaRPr>
          </a:p>
        </p:txBody>
      </p:sp>
      <p:sp>
        <p:nvSpPr>
          <p:cNvPr id="12" name="Rectangle 31" descr="어두운 수평선"/>
          <p:cNvSpPr>
            <a:spLocks noChangeArrowheads="1"/>
          </p:cNvSpPr>
          <p:nvPr userDrawn="1"/>
        </p:nvSpPr>
        <p:spPr bwMode="hidden">
          <a:xfrm>
            <a:off x="0" y="6273800"/>
            <a:ext cx="10080625" cy="32385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Freeform 35"/>
          <p:cNvSpPr>
            <a:spLocks/>
          </p:cNvSpPr>
          <p:nvPr userDrawn="1"/>
        </p:nvSpPr>
        <p:spPr bwMode="ltGray">
          <a:xfrm flipH="1">
            <a:off x="2519363" y="6597650"/>
            <a:ext cx="7561262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rgbClr val="BD141B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C144572-77A6-4DF9-862E-64C1579E15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6BBF028-3929-4F82-A38D-8AC56430B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2" y="1028960"/>
            <a:ext cx="2235767" cy="318185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244B9A1-053A-4B77-A799-D27E6DC1C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26" y="1028960"/>
            <a:ext cx="2652187" cy="162873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A56D8D4-322C-4AEE-A97F-D9557D8722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68" y="1028960"/>
            <a:ext cx="4396569" cy="31687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46DF7DD-8D3D-4A39-9203-FD2C040BC3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62" y="2742508"/>
            <a:ext cx="2641913" cy="145515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65" y="472003"/>
            <a:ext cx="1380869" cy="29741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6438" y="4800600"/>
            <a:ext cx="60483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76438" y="612775"/>
            <a:ext cx="60483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76438" y="5367338"/>
            <a:ext cx="60483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8028196-F7C5-49EF-9A71-DDFDFA4BED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72563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4825" y="1600200"/>
            <a:ext cx="90725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5C6E4F3-546B-48EB-80F9-A285F5DB15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10438" y="274638"/>
            <a:ext cx="22669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4825" y="274638"/>
            <a:ext cx="6653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2FC964A-1BB3-4D12-8479-4A65A175BD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72563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4825" y="1600200"/>
            <a:ext cx="90725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650" y="2130425"/>
            <a:ext cx="8569325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12888" y="3886200"/>
            <a:ext cx="70564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83BA308-2D47-425B-9BFB-3DC3C7D066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72563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4825" y="1600200"/>
            <a:ext cx="90725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35DDB87-B4E9-4452-9D90-0654D3E12B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925" y="4406900"/>
            <a:ext cx="856773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96925" y="2906713"/>
            <a:ext cx="856773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71C6CCC-1920-4FBF-92DF-123C50CC9F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72563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4825" y="1600200"/>
            <a:ext cx="44592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44608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B1AF2AF-C9CB-4553-B644-8F672CF095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7256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4825" y="1535113"/>
            <a:ext cx="44529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4825" y="2174875"/>
            <a:ext cx="44529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121275" y="1535113"/>
            <a:ext cx="44561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121275" y="2174875"/>
            <a:ext cx="44561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E2EF3B8-DA8F-4264-BFB9-34C4B7ABF9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72563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1FC0D5D-D1E1-4B79-961C-36901430EC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60A1846-B128-47BF-8A20-0781A04596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5" y="273050"/>
            <a:ext cx="331628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41763" y="273050"/>
            <a:ext cx="56356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4825" y="1435100"/>
            <a:ext cx="331628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245225"/>
            <a:ext cx="23510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CA8A141-5154-44A7-99EC-D84182AE03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150813" y="6630988"/>
            <a:ext cx="277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ctr" latinLnBrk="0" hangingPunct="0">
              <a:lnSpc>
                <a:spcPct val="125000"/>
              </a:lnSpc>
              <a:buFont typeface="Symbol" pitchFamily="18" charset="2"/>
              <a:buNone/>
              <a:defRPr/>
            </a:pPr>
            <a:r>
              <a:rPr lang="en-US" altLang="ko-KR" sz="800">
                <a:solidFill>
                  <a:schemeClr val="bg1"/>
                </a:solidFill>
                <a:latin typeface="Times New Roman" pitchFamily="18" charset="0"/>
                <a:ea typeface="굴림체" pitchFamily="49" charset="-127"/>
              </a:rPr>
              <a:t>Copyright ⓒ2009 K.com, Inc.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597650"/>
            <a:ext cx="9180513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0" y="0"/>
            <a:ext cx="9180513" cy="5492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6" name="Freeform 35"/>
          <p:cNvSpPr>
            <a:spLocks/>
          </p:cNvSpPr>
          <p:nvPr userDrawn="1"/>
        </p:nvSpPr>
        <p:spPr bwMode="ltGray">
          <a:xfrm flipH="1">
            <a:off x="1079500" y="0"/>
            <a:ext cx="8101013" cy="512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Freeform 35"/>
          <p:cNvSpPr>
            <a:spLocks/>
          </p:cNvSpPr>
          <p:nvPr userDrawn="1"/>
        </p:nvSpPr>
        <p:spPr bwMode="ltGray">
          <a:xfrm flipH="1">
            <a:off x="2447925" y="6597650"/>
            <a:ext cx="6732588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rgbClr val="BD141B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4"/>
          </p:nvPr>
        </p:nvSpPr>
        <p:spPr>
          <a:xfrm>
            <a:off x="3863975" y="6605588"/>
            <a:ext cx="2352675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1FB7C47D-1000-493D-9C88-3CB37BE4C6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80" y="195269"/>
            <a:ext cx="736986" cy="158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://www.privacy.go.k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213998" y="4484241"/>
            <a:ext cx="56526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유원대학교</a:t>
            </a:r>
            <a:endParaRPr lang="en-US" altLang="ko-KR" sz="32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ko-KR" sz="32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Privacy - </a:t>
            </a:r>
            <a:r>
              <a:rPr lang="en-US" altLang="ko-KR" sz="32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</a:t>
            </a:r>
            <a:r>
              <a:rPr lang="en-US" altLang="ko-KR" sz="32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7.0 </a:t>
            </a:r>
            <a:r>
              <a:rPr lang="ko-KR" altLang="en-US" sz="32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사용자 매뉴얼</a:t>
            </a:r>
          </a:p>
        </p:txBody>
      </p:sp>
      <p:sp>
        <p:nvSpPr>
          <p:cNvPr id="1043458" name="Text Box 35"/>
          <p:cNvSpPr txBox="1">
            <a:spLocks noChangeArrowheads="1"/>
          </p:cNvSpPr>
          <p:nvPr/>
        </p:nvSpPr>
        <p:spPr bwMode="auto">
          <a:xfrm>
            <a:off x="4108450" y="5949950"/>
            <a:ext cx="1863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2026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03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월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3462" name="Text Box 11"/>
          <p:cNvSpPr txBox="1">
            <a:spLocks noChangeArrowheads="1"/>
          </p:cNvSpPr>
          <p:nvPr/>
        </p:nvSpPr>
        <p:spPr bwMode="auto">
          <a:xfrm>
            <a:off x="6565900" y="4930775"/>
            <a:ext cx="45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4573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4" y="1640710"/>
            <a:ext cx="4581605" cy="3269286"/>
          </a:xfrm>
          <a:prstGeom prst="rect">
            <a:avLst/>
          </a:prstGeom>
        </p:spPr>
      </p:pic>
      <p:sp>
        <p:nvSpPr>
          <p:cNvPr id="1050627" name="TextBox 11"/>
          <p:cNvSpPr txBox="1">
            <a:spLocks noChangeArrowheads="1"/>
          </p:cNvSpPr>
          <p:nvPr/>
        </p:nvSpPr>
        <p:spPr bwMode="auto">
          <a:xfrm>
            <a:off x="5083481" y="5171958"/>
            <a:ext cx="370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로그 조회 화면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0629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0630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50632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6115361E-B988-48B7-AA0E-9D1A603D0061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1050637" name="Group 20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50643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0644" name="Picture 136" descr="바"/>
            <p:cNvPicPr>
              <a:picLocks noChangeAspect="1" noChangeArrowheads="1"/>
            </p:cNvPicPr>
            <p:nvPr/>
          </p:nvPicPr>
          <p:blipFill>
            <a:blip r:embed="rId3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645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2128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조치 현황</a:t>
              </a:r>
            </a:p>
          </p:txBody>
        </p:sp>
      </p:grpSp>
      <p:sp>
        <p:nvSpPr>
          <p:cNvPr id="37" name="모서리가 둥근 직사각형 16"/>
          <p:cNvSpPr/>
          <p:nvPr/>
        </p:nvSpPr>
        <p:spPr>
          <a:xfrm>
            <a:off x="1080436" y="2519806"/>
            <a:ext cx="3599836" cy="2205338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모서리가 둥근 직사각형 16"/>
          <p:cNvSpPr/>
          <p:nvPr/>
        </p:nvSpPr>
        <p:spPr>
          <a:xfrm>
            <a:off x="265214" y="2718495"/>
            <a:ext cx="726459" cy="196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179388" y="5170956"/>
            <a:ext cx="4856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암호화 조치 현황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5045075" y="950913"/>
            <a:ext cx="4248150" cy="498475"/>
            <a:chOff x="136" y="599"/>
            <a:chExt cx="2676" cy="314"/>
          </a:xfrm>
        </p:grpSpPr>
        <p:sp>
          <p:nvSpPr>
            <p:cNvPr id="50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1" name="Picture 136" descr="바"/>
            <p:cNvPicPr>
              <a:picLocks noChangeAspect="1" noChangeArrowheads="1"/>
            </p:cNvPicPr>
            <p:nvPr/>
          </p:nvPicPr>
          <p:blipFill>
            <a:blip r:embed="rId3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2128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로그 조회</a:t>
              </a: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1" y="1637196"/>
            <a:ext cx="4581605" cy="3269286"/>
          </a:xfrm>
          <a:prstGeom prst="rect">
            <a:avLst/>
          </a:prstGeom>
        </p:spPr>
      </p:pic>
      <p:sp>
        <p:nvSpPr>
          <p:cNvPr id="54" name="모서리가 둥근 직사각형 16"/>
          <p:cNvSpPr/>
          <p:nvPr/>
        </p:nvSpPr>
        <p:spPr>
          <a:xfrm>
            <a:off x="5159231" y="2926893"/>
            <a:ext cx="726459" cy="196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조치 현황 및 로그조회 실행 화면</a:t>
            </a:r>
          </a:p>
        </p:txBody>
      </p:sp>
    </p:spTree>
    <p:extLst>
      <p:ext uri="{BB962C8B-B14F-4D97-AF65-F5344CB8AC3E}">
        <p14:creationId xmlns:p14="http://schemas.microsoft.com/office/powerpoint/2010/main" val="266498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5" y="1643901"/>
            <a:ext cx="4574520" cy="326258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79" y="1639886"/>
            <a:ext cx="4548287" cy="3247958"/>
          </a:xfrm>
          <a:prstGeom prst="rect">
            <a:avLst/>
          </a:prstGeom>
        </p:spPr>
      </p:pic>
      <p:sp>
        <p:nvSpPr>
          <p:cNvPr id="1050627" name="TextBox 11"/>
          <p:cNvSpPr txBox="1">
            <a:spLocks noChangeArrowheads="1"/>
          </p:cNvSpPr>
          <p:nvPr/>
        </p:nvSpPr>
        <p:spPr bwMode="auto">
          <a:xfrm>
            <a:off x="5083481" y="5171958"/>
            <a:ext cx="370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환경 설정 → 검사 예약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0629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0630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1050632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6115361E-B988-48B7-AA0E-9D1A603D0061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1050637" name="Group 20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50643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0644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645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2128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환경 설정 </a:t>
              </a:r>
              <a:r>
                <a:rPr kumimoji="0" lang="en-US" altLang="ko-KR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일반 설정</a:t>
              </a:r>
            </a:p>
          </p:txBody>
        </p:sp>
      </p:grpSp>
      <p:sp>
        <p:nvSpPr>
          <p:cNvPr id="38" name="모서리가 둥근 직사각형 16"/>
          <p:cNvSpPr/>
          <p:nvPr/>
        </p:nvSpPr>
        <p:spPr>
          <a:xfrm>
            <a:off x="265214" y="3114539"/>
            <a:ext cx="726459" cy="196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179388" y="5170956"/>
            <a:ext cx="4856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환경 설정 → 일반 설정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5045075" y="950913"/>
            <a:ext cx="4248150" cy="498475"/>
            <a:chOff x="136" y="599"/>
            <a:chExt cx="2676" cy="314"/>
          </a:xfrm>
        </p:grpSpPr>
        <p:sp>
          <p:nvSpPr>
            <p:cNvPr id="50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1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2128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환경 설정 </a:t>
              </a:r>
              <a:r>
                <a:rPr kumimoji="0" lang="en-US" altLang="ko-KR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검사 예약</a:t>
              </a:r>
            </a:p>
          </p:txBody>
        </p:sp>
      </p:grpSp>
      <p:sp>
        <p:nvSpPr>
          <p:cNvPr id="54" name="모서리가 둥근 직사각형 16"/>
          <p:cNvSpPr/>
          <p:nvPr/>
        </p:nvSpPr>
        <p:spPr>
          <a:xfrm>
            <a:off x="5159231" y="3099317"/>
            <a:ext cx="726459" cy="196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757716"/>
            <a:ext cx="2658580" cy="1853441"/>
          </a:xfrm>
          <a:prstGeom prst="rect">
            <a:avLst/>
          </a:prstGeom>
        </p:spPr>
      </p:pic>
      <p:sp>
        <p:nvSpPr>
          <p:cNvPr id="26" name="모서리가 둥근 직사각형 16"/>
          <p:cNvSpPr/>
          <p:nvPr/>
        </p:nvSpPr>
        <p:spPr>
          <a:xfrm>
            <a:off x="5925190" y="2311686"/>
            <a:ext cx="506783" cy="161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모서리가 둥근 직사각형 16"/>
          <p:cNvSpPr/>
          <p:nvPr/>
        </p:nvSpPr>
        <p:spPr>
          <a:xfrm>
            <a:off x="6501824" y="2751805"/>
            <a:ext cx="2665506" cy="1859351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" name="직선 화살표 연결선 5"/>
          <p:cNvCxnSpPr>
            <a:stCxn id="26" idx="2"/>
            <a:endCxn id="27" idx="0"/>
          </p:cNvCxnSpPr>
          <p:nvPr/>
        </p:nvCxnSpPr>
        <p:spPr>
          <a:xfrm>
            <a:off x="6178582" y="2473036"/>
            <a:ext cx="1655995" cy="2787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환경설정 실행 화면</a:t>
            </a:r>
          </a:p>
        </p:txBody>
      </p:sp>
    </p:spTree>
    <p:extLst>
      <p:ext uri="{BB962C8B-B14F-4D97-AF65-F5344CB8AC3E}">
        <p14:creationId xmlns:p14="http://schemas.microsoft.com/office/powerpoint/2010/main" val="350651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rksw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100806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10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1D2FB7C2-E238-461A-BAEB-7C6FCD4F1AE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9674" y="2565400"/>
            <a:ext cx="8277225" cy="1660525"/>
            <a:chOff x="605" y="1145"/>
            <a:chExt cx="4672" cy="1046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32" y="1145"/>
              <a:ext cx="1673" cy="7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73DB5"/>
                </a:gs>
                <a:gs pos="100000">
                  <a:srgbClr val="573DB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573DB5"/>
              </a:solidFill>
              <a:round/>
              <a:headEnd/>
              <a:tailEnd/>
            </a:ln>
            <a:effectLst>
              <a:outerShdw dist="17961" dir="135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eaLnBrk="0" latinLnBrk="0" hangingPunct="0">
                <a:defRPr/>
              </a:pPr>
              <a:endParaRPr kumimoji="0" lang="ko-KR" altLang="en-US">
                <a:ea typeface="HY헤드라인M" pitchFamily="18" charset="-127"/>
              </a:endParaRPr>
            </a:p>
          </p:txBody>
        </p:sp>
        <p:pic>
          <p:nvPicPr>
            <p:cNvPr id="22" name="Picture 4" descr="gangi_bar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605" y="1381"/>
              <a:ext cx="4672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77" y="1466"/>
              <a:ext cx="3280" cy="6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latinLnBrk="0" hangingPunct="0">
                <a:defRPr/>
              </a:pPr>
              <a:r>
                <a:rPr kumimoji="0" lang="en-US" altLang="ko-KR" sz="3000" dirty="0">
                  <a:latin typeface="HY헤드라인M" pitchFamily="18" charset="-127"/>
                  <a:ea typeface="HY헤드라인M" pitchFamily="18" charset="-127"/>
                </a:rPr>
                <a:t>   Il. </a:t>
              </a:r>
              <a:r>
                <a:rPr kumimoji="0" lang="ko-KR" altLang="en-US" sz="3000" dirty="0">
                  <a:latin typeface="HY헤드라인M" pitchFamily="18" charset="-127"/>
                  <a:ea typeface="HY헤드라인M" pitchFamily="18" charset="-127"/>
                </a:rPr>
                <a:t>개인정보 검출 후</a:t>
              </a:r>
              <a:r>
                <a:rPr kumimoji="0" lang="en-US" altLang="ko-KR" sz="30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3000" dirty="0">
                  <a:latin typeface="HY헤드라인M" pitchFamily="18" charset="-127"/>
                  <a:ea typeface="HY헤드라인M" pitchFamily="18" charset="-127"/>
                </a:rPr>
                <a:t>조치 방법</a:t>
              </a:r>
              <a:endParaRPr kumimoji="0" lang="ko-KR" altLang="en-US" sz="3200" dirty="0">
                <a:solidFill>
                  <a:srgbClr val="000000"/>
                </a:solidFill>
                <a:latin typeface="HY견고딕" pitchFamily="18" charset="-127"/>
                <a:ea typeface="HY헤드라인M" pitchFamily="18" charset="-127"/>
              </a:endParaRPr>
            </a:p>
            <a:p>
              <a:pPr eaLnBrk="0" latinLnBrk="0" hangingPunct="0">
                <a:defRPr/>
              </a:pPr>
              <a:endParaRPr kumimoji="0" lang="ko-KR" altLang="en-US" sz="3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4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3705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053706" name="Text Box 6"/>
          <p:cNvSpPr txBox="1">
            <a:spLocks noChangeArrowheads="1"/>
          </p:cNvSpPr>
          <p:nvPr/>
        </p:nvSpPr>
        <p:spPr bwMode="auto">
          <a:xfrm>
            <a:off x="1790700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개인정보 검출 후 조치 방법 </a:t>
            </a:r>
            <a:r>
              <a:rPr lang="en-US" altLang="ko-KR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암호화</a:t>
            </a:r>
            <a:r>
              <a:rPr lang="en-US" altLang="ko-KR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</a:t>
            </a:r>
            <a:endParaRPr lang="ko-KR" altLang="en-US" sz="2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053707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0BECF551-566F-4DF6-ABD7-DB3A548C1921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21" name="Rectangle 137"/>
          <p:cNvSpPr>
            <a:spLocks noChangeArrowheads="1"/>
          </p:cNvSpPr>
          <p:nvPr/>
        </p:nvSpPr>
        <p:spPr bwMode="auto">
          <a:xfrm>
            <a:off x="350838" y="95091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136" descr="바"/>
          <p:cNvPicPr>
            <a:picLocks noChangeAspect="1" noChangeArrowheads="1"/>
          </p:cNvPicPr>
          <p:nvPr/>
        </p:nvPicPr>
        <p:blipFill>
          <a:blip r:embed="rId2" cstate="print"/>
          <a:srcRect r="3909"/>
          <a:stretch>
            <a:fillRect/>
          </a:stretch>
        </p:blipFill>
        <p:spPr bwMode="auto">
          <a:xfrm>
            <a:off x="215900" y="958850"/>
            <a:ext cx="47879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37"/>
          <p:cNvSpPr>
            <a:spLocks noChangeArrowheads="1"/>
          </p:cNvSpPr>
          <p:nvPr/>
        </p:nvSpPr>
        <p:spPr bwMode="auto">
          <a:xfrm>
            <a:off x="468313" y="1006654"/>
            <a:ext cx="4673600" cy="3302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개인정보 검출 후 조치 방법</a:t>
            </a:r>
            <a:r>
              <a:rPr kumimoji="0" lang="en-US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암호화</a:t>
            </a:r>
            <a:r>
              <a:rPr kumimoji="0" lang="en-US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67" name="TextBox 10"/>
          <p:cNvSpPr txBox="1">
            <a:spLocks noChangeArrowheads="1"/>
          </p:cNvSpPr>
          <p:nvPr/>
        </p:nvSpPr>
        <p:spPr bwMode="auto">
          <a:xfrm>
            <a:off x="215900" y="5525553"/>
            <a:ext cx="4248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암호화 화면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>
            <a:off x="5167011" y="1796227"/>
            <a:ext cx="2627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① 암호화할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File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을 선택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5167011" y="3038156"/>
            <a:ext cx="1733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③ 암호화 확인</a:t>
            </a:r>
          </a:p>
        </p:txBody>
      </p:sp>
      <p:sp>
        <p:nvSpPr>
          <p:cNvPr id="72" name="TextBox 18"/>
          <p:cNvSpPr txBox="1">
            <a:spLocks noChangeArrowheads="1"/>
          </p:cNvSpPr>
          <p:nvPr/>
        </p:nvSpPr>
        <p:spPr bwMode="auto">
          <a:xfrm>
            <a:off x="5167011" y="2161352"/>
            <a:ext cx="37798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복수 개 선택 가능</a:t>
            </a: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TextBox 19"/>
          <p:cNvSpPr txBox="1">
            <a:spLocks noChangeArrowheads="1"/>
          </p:cNvSpPr>
          <p:nvPr/>
        </p:nvSpPr>
        <p:spPr bwMode="auto">
          <a:xfrm>
            <a:off x="5167011" y="3429000"/>
            <a:ext cx="47672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암호화 완료 시 해당 파일의 확장자는 </a:t>
            </a:r>
            <a:r>
              <a:rPr lang="en-US" altLang="ko-KR" sz="1500" b="1" dirty="0">
                <a:latin typeface="맑은 고딕" pitchFamily="50" charset="-127"/>
                <a:ea typeface="맑은 고딕" pitchFamily="50" charset="-127"/>
              </a:rPr>
              <a:t>pia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로 변경 </a:t>
            </a:r>
          </a:p>
          <a:p>
            <a:endParaRPr lang="en-US" altLang="ko-KR" sz="5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아이콘은 자물쇠 모양으로 변경</a:t>
            </a: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20"/>
          <p:cNvSpPr txBox="1">
            <a:spLocks noChangeArrowheads="1"/>
          </p:cNvSpPr>
          <p:nvPr/>
        </p:nvSpPr>
        <p:spPr bwMode="auto">
          <a:xfrm>
            <a:off x="5292848" y="5187930"/>
            <a:ext cx="45509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암호화 비밀번호 분실 주의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복호화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불가능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Agent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 설치된 곳에서만 암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복호화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가능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재 검출 시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암호화 된 파일은 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pia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파일로 검출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0" y="1635978"/>
            <a:ext cx="4872994" cy="3715658"/>
          </a:xfrm>
          <a:prstGeom prst="rect">
            <a:avLst/>
          </a:prstGeom>
        </p:spPr>
      </p:pic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3514364" y="3609020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79" name="모서리가 둥근 직사각형 78"/>
          <p:cNvSpPr/>
          <p:nvPr/>
        </p:nvSpPr>
        <p:spPr bwMode="auto">
          <a:xfrm>
            <a:off x="294017" y="2355430"/>
            <a:ext cx="250934" cy="7495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239461" y="3035530"/>
            <a:ext cx="370325" cy="34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81" name="Text Box 28"/>
          <p:cNvSpPr txBox="1">
            <a:spLocks noChangeArrowheads="1"/>
          </p:cNvSpPr>
          <p:nvPr/>
        </p:nvSpPr>
        <p:spPr bwMode="auto">
          <a:xfrm>
            <a:off x="451746" y="3075023"/>
            <a:ext cx="1264013" cy="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암호화 할 파일 선택</a:t>
            </a:r>
          </a:p>
        </p:txBody>
      </p:sp>
      <p:sp>
        <p:nvSpPr>
          <p:cNvPr id="85" name="모서리가 둥근 직사각형 84"/>
          <p:cNvSpPr/>
          <p:nvPr/>
        </p:nvSpPr>
        <p:spPr bwMode="auto">
          <a:xfrm>
            <a:off x="333668" y="1956943"/>
            <a:ext cx="516338" cy="219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6" name="Text Box 22"/>
          <p:cNvSpPr txBox="1">
            <a:spLocks noChangeArrowheads="1"/>
          </p:cNvSpPr>
          <p:nvPr/>
        </p:nvSpPr>
        <p:spPr bwMode="auto">
          <a:xfrm>
            <a:off x="200824" y="1688390"/>
            <a:ext cx="351248" cy="3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>
            <a:off x="5167011" y="2579023"/>
            <a:ext cx="1874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암호화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1" y="2997845"/>
            <a:ext cx="1479403" cy="106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A32C97-935E-4743-B279-B56E3AF3397F}"/>
              </a:ext>
            </a:extLst>
          </p:cNvPr>
          <p:cNvSpPr txBox="1"/>
          <p:nvPr/>
        </p:nvSpPr>
        <p:spPr>
          <a:xfrm>
            <a:off x="3697058" y="3700969"/>
            <a:ext cx="335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③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3EC6531-8225-49CC-A826-62C85415115B}"/>
              </a:ext>
            </a:extLst>
          </p:cNvPr>
          <p:cNvSpPr/>
          <p:nvPr/>
        </p:nvSpPr>
        <p:spPr bwMode="auto">
          <a:xfrm>
            <a:off x="4032200" y="3753986"/>
            <a:ext cx="576064" cy="238071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732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6771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056772" name="Text Box 6"/>
          <p:cNvSpPr txBox="1">
            <a:spLocks noChangeArrowheads="1"/>
          </p:cNvSpPr>
          <p:nvPr/>
        </p:nvSpPr>
        <p:spPr bwMode="auto">
          <a:xfrm>
            <a:off x="1790700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복호화 및 재 암호화</a:t>
            </a:r>
          </a:p>
        </p:txBody>
      </p:sp>
      <p:sp>
        <p:nvSpPr>
          <p:cNvPr id="1056773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4D031D56-99DF-4DB8-AEB7-71AEAE368A1A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1056784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6786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56787" name="Group 41"/>
          <p:cNvGrpSpPr>
            <a:grpSpLocks/>
          </p:cNvGrpSpPr>
          <p:nvPr/>
        </p:nvGrpSpPr>
        <p:grpSpPr bwMode="auto">
          <a:xfrm>
            <a:off x="5113338" y="950913"/>
            <a:ext cx="4248150" cy="498475"/>
            <a:chOff x="136" y="599"/>
            <a:chExt cx="2676" cy="314"/>
          </a:xfrm>
        </p:grpSpPr>
        <p:sp>
          <p:nvSpPr>
            <p:cNvPr id="1056788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6789" name="Picture 136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6790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1515" cy="20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재 암호화 방법</a:t>
              </a:r>
            </a:p>
          </p:txBody>
        </p: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27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0" name="Picture 136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1515" cy="20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복호화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방법</a:t>
              </a:r>
              <a:endParaRPr kumimoji="0" lang="ko-KR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27" y="1611518"/>
            <a:ext cx="4614626" cy="1266248"/>
          </a:xfrm>
          <a:prstGeom prst="rect">
            <a:avLst/>
          </a:prstGeom>
        </p:spPr>
      </p:pic>
      <p:sp>
        <p:nvSpPr>
          <p:cNvPr id="56" name="TextBox 14"/>
          <p:cNvSpPr txBox="1">
            <a:spLocks noChangeArrowheads="1"/>
          </p:cNvSpPr>
          <p:nvPr/>
        </p:nvSpPr>
        <p:spPr bwMode="auto">
          <a:xfrm>
            <a:off x="5400227" y="4581128"/>
            <a:ext cx="460896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해당 파일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마우스 우 클릭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→ 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 [Privacy-I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암호화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로 암호화 하여 보관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355850" y="5916560"/>
            <a:ext cx="4550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Agent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 설치된 곳에서만 암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복호화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가능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09383" y="2280171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마우스 우 클릭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47" y="2536785"/>
            <a:ext cx="1866900" cy="1819275"/>
          </a:xfrm>
          <a:prstGeom prst="rect">
            <a:avLst/>
          </a:prstGeom>
        </p:spPr>
      </p:pic>
      <p:sp>
        <p:nvSpPr>
          <p:cNvPr id="64" name="모서리가 둥근 직사각형 63"/>
          <p:cNvSpPr/>
          <p:nvPr/>
        </p:nvSpPr>
        <p:spPr bwMode="auto">
          <a:xfrm>
            <a:off x="5909333" y="3572669"/>
            <a:ext cx="1876425" cy="2527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5202910" y="2515631"/>
            <a:ext cx="706423" cy="1741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E30695-F5DD-47CF-A219-5D6DF1D66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3" y="1612107"/>
            <a:ext cx="4625322" cy="2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0" y="1818396"/>
            <a:ext cx="4723215" cy="360145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84" y="949333"/>
            <a:ext cx="4724400" cy="3305175"/>
          </a:xfrm>
          <a:prstGeom prst="rect">
            <a:avLst/>
          </a:prstGeom>
        </p:spPr>
      </p:pic>
      <p:sp>
        <p:nvSpPr>
          <p:cNvPr id="1056770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56771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056773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4D031D56-99DF-4DB8-AEB7-71AEAE368A1A}" type="slidenum"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5900" y="5625244"/>
            <a:ext cx="4248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검출완료 화면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5122279" y="4373674"/>
            <a:ext cx="49583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암호화한 파일이 재검출시 로그조회 목록에 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보이지 않도록</a:t>
            </a:r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조치 방법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오른쪽 상단의 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필터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endParaRPr lang="en-US" altLang="ko-KR" sz="5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암호화 종류 체크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Privacy-</a:t>
            </a:r>
            <a:r>
              <a:rPr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해제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endParaRPr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모서리가 둥근 직사각형 15"/>
          <p:cNvSpPr/>
          <p:nvPr/>
        </p:nvSpPr>
        <p:spPr>
          <a:xfrm>
            <a:off x="3871614" y="2168861"/>
            <a:ext cx="468566" cy="162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583099" y="1929676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722113" y="3580327"/>
            <a:ext cx="1875368" cy="220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382449" y="3090326"/>
            <a:ext cx="195517" cy="179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8165971" y="3776372"/>
            <a:ext cx="767898" cy="2547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00225" y="70382"/>
            <a:ext cx="64897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9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암호화 파일이 로그조회 목록에 보이지 않도록 조치 방법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361172" y="3721580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8746959" y="3495623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5005" y="3770862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Privacy-I [</a:t>
            </a:r>
            <a:r>
              <a:rPr lang="ko-KR" altLang="en-US" sz="11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체크해제</a:t>
            </a:r>
            <a:r>
              <a:rPr lang="en-US" altLang="ko-KR" sz="11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1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090104" y="3003050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4" name="모서리가 둥근 직사각형 15"/>
          <p:cNvSpPr/>
          <p:nvPr/>
        </p:nvSpPr>
        <p:spPr>
          <a:xfrm>
            <a:off x="5191548" y="971418"/>
            <a:ext cx="4715936" cy="3283089"/>
          </a:xfrm>
          <a:prstGeom prst="roundRect">
            <a:avLst>
              <a:gd name="adj" fmla="val 293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8" name="직선 화살표 연결선 7"/>
          <p:cNvCxnSpPr>
            <a:stCxn id="36" idx="3"/>
            <a:endCxn id="4" idx="1"/>
          </p:cNvCxnSpPr>
          <p:nvPr/>
        </p:nvCxnSpPr>
        <p:spPr>
          <a:xfrm>
            <a:off x="4340180" y="2249969"/>
            <a:ext cx="842904" cy="3519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3" name="TextBox 13"/>
          <p:cNvSpPr txBox="1">
            <a:spLocks noChangeArrowheads="1"/>
          </p:cNvSpPr>
          <p:nvPr/>
        </p:nvSpPr>
        <p:spPr bwMode="auto">
          <a:xfrm>
            <a:off x="5182322" y="2633556"/>
            <a:ext cx="4705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주의사항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sz="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Privacy-I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통해 삭제된 파일은 복구 불가</a:t>
            </a:r>
          </a:p>
          <a:p>
            <a:endParaRPr lang="en-US" altLang="ko-KR" sz="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(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복구 솔루션을 통해서도 복구 불가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삭제 이전에 반드시 확인 필요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!!!</a:t>
            </a:r>
          </a:p>
        </p:txBody>
      </p:sp>
      <p:sp>
        <p:nvSpPr>
          <p:cNvPr id="1054724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4725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054726" name="Text Box 6"/>
          <p:cNvSpPr txBox="1">
            <a:spLocks noChangeArrowheads="1"/>
          </p:cNvSpPr>
          <p:nvPr/>
        </p:nvSpPr>
        <p:spPr bwMode="auto">
          <a:xfrm>
            <a:off x="1790700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개인정보 검출 후 조치 방법 </a:t>
            </a:r>
            <a:r>
              <a:rPr lang="en-US" altLang="ko-KR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삭제</a:t>
            </a:r>
            <a:r>
              <a:rPr lang="en-US" altLang="ko-KR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</a:t>
            </a:r>
            <a:endParaRPr lang="ko-KR" altLang="en-US" sz="2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054727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CC9020E-A42D-47AD-B63A-469BFE7CB5F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1054734" name="Rectangle 137"/>
          <p:cNvSpPr>
            <a:spLocks noChangeArrowheads="1"/>
          </p:cNvSpPr>
          <p:nvPr/>
        </p:nvSpPr>
        <p:spPr bwMode="auto">
          <a:xfrm>
            <a:off x="350838" y="95091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54735" name="Picture 136" descr="바"/>
          <p:cNvPicPr>
            <a:picLocks noChangeAspect="1" noChangeArrowheads="1"/>
          </p:cNvPicPr>
          <p:nvPr/>
        </p:nvPicPr>
        <p:blipFill>
          <a:blip r:embed="rId2" cstate="print"/>
          <a:srcRect r="3909"/>
          <a:stretch>
            <a:fillRect/>
          </a:stretch>
        </p:blipFill>
        <p:spPr bwMode="auto">
          <a:xfrm>
            <a:off x="215900" y="958850"/>
            <a:ext cx="47879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36" name="Rectangle 137"/>
          <p:cNvSpPr>
            <a:spLocks noChangeArrowheads="1"/>
          </p:cNvSpPr>
          <p:nvPr/>
        </p:nvSpPr>
        <p:spPr bwMode="auto">
          <a:xfrm>
            <a:off x="468313" y="1006654"/>
            <a:ext cx="4673600" cy="3302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개인정보 검출 후 조치 방법</a:t>
            </a:r>
            <a:r>
              <a:rPr kumimoji="0" lang="en-US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삭제</a:t>
            </a:r>
            <a:r>
              <a:rPr kumimoji="0" lang="en-US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38646" y="1628775"/>
            <a:ext cx="4622280" cy="3515807"/>
            <a:chOff x="238646" y="1628775"/>
            <a:chExt cx="4622280" cy="351580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32" y="1628775"/>
              <a:ext cx="4610894" cy="3515807"/>
            </a:xfrm>
            <a:prstGeom prst="rect">
              <a:avLst/>
            </a:prstGeom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350838" y="2671520"/>
              <a:ext cx="689768" cy="2371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4731" name="Text Box 22"/>
            <p:cNvSpPr txBox="1">
              <a:spLocks noChangeArrowheads="1"/>
            </p:cNvSpPr>
            <p:nvPr/>
          </p:nvSpPr>
          <p:spPr bwMode="auto">
            <a:xfrm>
              <a:off x="238646" y="2372571"/>
              <a:ext cx="38071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15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91307" y="2914125"/>
              <a:ext cx="1217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삭제 할 파일 선택</a:t>
              </a: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582" y="2194699"/>
              <a:ext cx="3162988" cy="2495028"/>
            </a:xfrm>
            <a:prstGeom prst="rect">
              <a:avLst/>
            </a:prstGeom>
          </p:spPr>
        </p:pic>
        <p:sp>
          <p:nvSpPr>
            <p:cNvPr id="26" name="모서리가 둥근 직사각형 13"/>
            <p:cNvSpPr/>
            <p:nvPr/>
          </p:nvSpPr>
          <p:spPr>
            <a:xfrm>
              <a:off x="3563574" y="4394927"/>
              <a:ext cx="531907" cy="21571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3259947" y="4315837"/>
              <a:ext cx="37702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15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③</a:t>
              </a:r>
            </a:p>
          </p:txBody>
        </p:sp>
        <p:sp>
          <p:nvSpPr>
            <p:cNvPr id="2" name="모서리가 둥근 직사각형 13"/>
            <p:cNvSpPr/>
            <p:nvPr/>
          </p:nvSpPr>
          <p:spPr>
            <a:xfrm>
              <a:off x="813881" y="1938523"/>
              <a:ext cx="551279" cy="1993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4733" name="Text Box 22"/>
            <p:cNvSpPr txBox="1">
              <a:spLocks noChangeArrowheads="1"/>
            </p:cNvSpPr>
            <p:nvPr/>
          </p:nvSpPr>
          <p:spPr bwMode="auto">
            <a:xfrm>
              <a:off x="561504" y="1698855"/>
              <a:ext cx="37702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5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</a:p>
          </p:txBody>
        </p:sp>
      </p:grp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15900" y="5525553"/>
            <a:ext cx="4248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완전 삭제 화면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3" y="758650"/>
            <a:ext cx="4541050" cy="31769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628776"/>
            <a:ext cx="4748213" cy="3620512"/>
          </a:xfrm>
          <a:prstGeom prst="rect">
            <a:avLst/>
          </a:prstGeom>
        </p:spPr>
      </p:pic>
      <p:sp>
        <p:nvSpPr>
          <p:cNvPr id="1051653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51654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051656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82C74762-FFE0-4DE4-B0A7-87233D4A7380}" type="slidenum"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51667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1668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669" name="Rectangle 137"/>
            <p:cNvSpPr>
              <a:spLocks noChangeArrowheads="1"/>
            </p:cNvSpPr>
            <p:nvPr/>
          </p:nvSpPr>
          <p:spPr bwMode="auto">
            <a:xfrm>
              <a:off x="276" y="645"/>
              <a:ext cx="1515" cy="18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개인정보 검출 방법 ⑦</a:t>
              </a:r>
            </a:p>
          </p:txBody>
        </p:sp>
      </p:grp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215900" y="5523088"/>
            <a:ext cx="4248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검출완료 화면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5122280" y="4178024"/>
            <a:ext cx="4790949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검출 완료 파일이 </a:t>
            </a:r>
            <a:r>
              <a:rPr lang="ko-KR" altLang="en-US" sz="16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오탐이거나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개인 정보 문서가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아닌 경우 조치 사항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-.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오탐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또는 개인 정보 문서가 아닌 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File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선택 </a:t>
            </a:r>
            <a:endParaRPr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정보 유형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[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예외 파일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선택 확인</a:t>
            </a:r>
            <a:endParaRPr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-.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오른쪽 상단의 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필터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sz="5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정보 유형 체크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예외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해제</a:t>
            </a: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endParaRPr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740597" y="2567537"/>
            <a:ext cx="1875368" cy="1490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" name="모서리가 둥근 직사각형 15"/>
          <p:cNvSpPr/>
          <p:nvPr/>
        </p:nvSpPr>
        <p:spPr>
          <a:xfrm>
            <a:off x="3895014" y="1937740"/>
            <a:ext cx="483803" cy="225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632926" y="1691431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개인정보 문서가 아닌 경우 조치 방법</a:t>
            </a: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96414" y="2588654"/>
            <a:ext cx="1197508" cy="154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69352" y="2307180"/>
            <a:ext cx="394123" cy="3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26448" y="2721799"/>
            <a:ext cx="10438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오탐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파일 선택</a:t>
            </a:r>
          </a:p>
        </p:txBody>
      </p:sp>
      <p:sp>
        <p:nvSpPr>
          <p:cNvPr id="32" name="모서리가 둥근 직사각형 15"/>
          <p:cNvSpPr/>
          <p:nvPr/>
        </p:nvSpPr>
        <p:spPr>
          <a:xfrm>
            <a:off x="5485384" y="1723852"/>
            <a:ext cx="188783" cy="246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231886" y="1463213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293014" y="2287980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7517754" y="2307180"/>
            <a:ext cx="1136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예외</a:t>
            </a:r>
            <a:r>
              <a:rPr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체크 해제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59" y="2430043"/>
            <a:ext cx="3064533" cy="2759838"/>
          </a:xfrm>
          <a:prstGeom prst="rect">
            <a:avLst/>
          </a:prstGeom>
        </p:spPr>
      </p:pic>
      <p:sp>
        <p:nvSpPr>
          <p:cNvPr id="14" name="모서리가 둥근 직사각형 15"/>
          <p:cNvSpPr/>
          <p:nvPr/>
        </p:nvSpPr>
        <p:spPr>
          <a:xfrm>
            <a:off x="1362449" y="1964638"/>
            <a:ext cx="468051" cy="1743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83414" y="1751472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34834" y="4276603"/>
            <a:ext cx="2949262" cy="1407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39494" y="4360016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423146" y="4670537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1" name="모서리가 둥근 직사각형 15"/>
          <p:cNvSpPr/>
          <p:nvPr/>
        </p:nvSpPr>
        <p:spPr>
          <a:xfrm>
            <a:off x="3684904" y="4906512"/>
            <a:ext cx="513461" cy="1986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846765" y="4379670"/>
            <a:ext cx="8354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예외</a:t>
            </a:r>
            <a:r>
              <a:rPr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체크</a:t>
            </a:r>
          </a:p>
        </p:txBody>
      </p:sp>
      <p:sp>
        <p:nvSpPr>
          <p:cNvPr id="37" name="모서리가 둥근 직사각형 15"/>
          <p:cNvSpPr/>
          <p:nvPr/>
        </p:nvSpPr>
        <p:spPr>
          <a:xfrm>
            <a:off x="5294153" y="734762"/>
            <a:ext cx="4541050" cy="3200792"/>
          </a:xfrm>
          <a:prstGeom prst="roundRect">
            <a:avLst>
              <a:gd name="adj" fmla="val 5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11" name="직선 화살표 연결선 10"/>
          <p:cNvCxnSpPr>
            <a:stCxn id="18" idx="3"/>
            <a:endCxn id="6" idx="1"/>
          </p:cNvCxnSpPr>
          <p:nvPr/>
        </p:nvCxnSpPr>
        <p:spPr>
          <a:xfrm>
            <a:off x="4378817" y="2050696"/>
            <a:ext cx="915336" cy="2964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835489" y="3446388"/>
            <a:ext cx="3738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42" name="모서리가 둥근 직사각형 15"/>
          <p:cNvSpPr/>
          <p:nvPr/>
        </p:nvSpPr>
        <p:spPr>
          <a:xfrm>
            <a:off x="8165653" y="3481069"/>
            <a:ext cx="746527" cy="2538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8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66" y="1621389"/>
            <a:ext cx="4018175" cy="391358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8" y="1621388"/>
            <a:ext cx="3790950" cy="1333500"/>
          </a:xfrm>
          <a:prstGeom prst="rect">
            <a:avLst/>
          </a:prstGeom>
        </p:spPr>
      </p:pic>
      <p:sp>
        <p:nvSpPr>
          <p:cNvPr id="1055750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5751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55752" name="Text Box 6"/>
          <p:cNvSpPr txBox="1">
            <a:spLocks noChangeArrowheads="1"/>
          </p:cNvSpPr>
          <p:nvPr/>
        </p:nvSpPr>
        <p:spPr bwMode="auto">
          <a:xfrm>
            <a:off x="1790700" y="30163"/>
            <a:ext cx="648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외부 반출용 암호화 압축 파일 생성 방법 ①</a:t>
            </a:r>
          </a:p>
        </p:txBody>
      </p:sp>
      <p:sp>
        <p:nvSpPr>
          <p:cNvPr id="1055753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B2548FFE-797F-40C3-A41C-D5B99C0F0E9E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28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9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1515" cy="20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내보내기 방법 </a:t>
              </a:r>
              <a:r>
                <a:rPr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3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5113338" y="950913"/>
            <a:ext cx="4248150" cy="498475"/>
            <a:chOff x="136" y="599"/>
            <a:chExt cx="2676" cy="314"/>
          </a:xfrm>
        </p:grpSpPr>
        <p:sp>
          <p:nvSpPr>
            <p:cNvPr id="35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6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1515" cy="20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내보내기 방법 </a:t>
              </a:r>
              <a:r>
                <a:rPr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②</a:t>
              </a:r>
              <a:endParaRPr kumimoji="0"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252413" y="5589588"/>
            <a:ext cx="363753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암호화된 파일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마우스 우 클릭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→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5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5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[Privacy-I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내보내기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3" y="2240868"/>
            <a:ext cx="1584258" cy="2540906"/>
          </a:xfrm>
          <a:prstGeom prst="rect">
            <a:avLst/>
          </a:prstGeom>
        </p:spPr>
      </p:pic>
      <p:sp>
        <p:nvSpPr>
          <p:cNvPr id="40" name="모서리가 둥근 직사각형 39"/>
          <p:cNvSpPr/>
          <p:nvPr/>
        </p:nvSpPr>
        <p:spPr bwMode="auto">
          <a:xfrm>
            <a:off x="1072003" y="2858385"/>
            <a:ext cx="1584259" cy="2304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48475" y="1745181"/>
            <a:ext cx="399658" cy="2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347907" y="1806370"/>
            <a:ext cx="17155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암호화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(pia)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파일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 클릭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1029091" y="2789241"/>
            <a:ext cx="399658" cy="2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</a:p>
        </p:txBody>
      </p:sp>
      <p:sp>
        <p:nvSpPr>
          <p:cNvPr id="44" name="모서리가 둥근 직사각형 43"/>
          <p:cNvSpPr/>
          <p:nvPr/>
        </p:nvSpPr>
        <p:spPr bwMode="auto">
          <a:xfrm>
            <a:off x="7568905" y="5181965"/>
            <a:ext cx="764224" cy="287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5244014" y="4015395"/>
            <a:ext cx="3948627" cy="565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111112" y="4102508"/>
            <a:ext cx="399658" cy="2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7273880" y="5146127"/>
            <a:ext cx="399658" cy="2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</a:p>
        </p:txBody>
      </p:sp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5174466" y="5589588"/>
            <a:ext cx="4293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외부 반출용 비밀번호 입력 →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생성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zip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파일 생성</a:t>
            </a:r>
          </a:p>
        </p:txBody>
      </p:sp>
    </p:spTree>
    <p:extLst>
      <p:ext uri="{BB962C8B-B14F-4D97-AF65-F5344CB8AC3E}">
        <p14:creationId xmlns:p14="http://schemas.microsoft.com/office/powerpoint/2010/main" val="188147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4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4725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54726" name="Text Box 6"/>
          <p:cNvSpPr txBox="1">
            <a:spLocks noChangeArrowheads="1"/>
          </p:cNvSpPr>
          <p:nvPr/>
        </p:nvSpPr>
        <p:spPr bwMode="auto">
          <a:xfrm>
            <a:off x="1790700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외부 반출용 암호화 압축 파일 확인 방법</a:t>
            </a:r>
          </a:p>
        </p:txBody>
      </p:sp>
      <p:sp>
        <p:nvSpPr>
          <p:cNvPr id="1054727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CC9020E-A42D-47AD-B63A-469BFE7CB5F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221625" y="944563"/>
            <a:ext cx="4499482" cy="504826"/>
            <a:chOff x="5113338" y="944563"/>
            <a:chExt cx="4499482" cy="504826"/>
          </a:xfrm>
        </p:grpSpPr>
        <p:sp>
          <p:nvSpPr>
            <p:cNvPr id="51" name="Rectangle 137"/>
            <p:cNvSpPr>
              <a:spLocks noChangeArrowheads="1"/>
            </p:cNvSpPr>
            <p:nvPr/>
          </p:nvSpPr>
          <p:spPr bwMode="auto">
            <a:xfrm>
              <a:off x="5211763" y="944563"/>
              <a:ext cx="1296987" cy="2190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Rectangle 137"/>
            <p:cNvSpPr>
              <a:spLocks noChangeArrowheads="1"/>
            </p:cNvSpPr>
            <p:nvPr/>
          </p:nvSpPr>
          <p:spPr bwMode="auto">
            <a:xfrm>
              <a:off x="5248276" y="950913"/>
              <a:ext cx="1296988" cy="2190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3" name="Picture 136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5113338" y="958851"/>
              <a:ext cx="424815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7"/>
            <p:cNvSpPr>
              <a:spLocks noChangeArrowheads="1"/>
            </p:cNvSpPr>
            <p:nvPr/>
          </p:nvSpPr>
          <p:spPr bwMode="auto">
            <a:xfrm>
              <a:off x="5335588" y="992677"/>
              <a:ext cx="4277232" cy="33239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외부 반출용 압축 파일 확인 방법</a:t>
              </a: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9" y="1636526"/>
            <a:ext cx="4895850" cy="14097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25" y="3171117"/>
            <a:ext cx="5248275" cy="2371725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165864" y="1777654"/>
            <a:ext cx="481093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zip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파일 더블 클릭 → 압축파일 생성 시 입력한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비밀번호 입력 → 문서 확인</a:t>
            </a: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384308" y="2717485"/>
            <a:ext cx="872447" cy="289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2484028" y="5029769"/>
            <a:ext cx="1985747" cy="200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4140211" y="4293095"/>
            <a:ext cx="1146683" cy="3370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8537" y="2673787"/>
            <a:ext cx="3653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484028" y="5029802"/>
            <a:ext cx="20826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7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외부반출용 압축파일 생성시 입력한 비밀번호 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2179739" y="4951169"/>
            <a:ext cx="365173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837430" y="4282031"/>
            <a:ext cx="37478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③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218259" y="2742418"/>
            <a:ext cx="1473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압축된 파일 더블 클릭</a:t>
            </a:r>
          </a:p>
        </p:txBody>
      </p:sp>
    </p:spTree>
    <p:extLst>
      <p:ext uri="{BB962C8B-B14F-4D97-AF65-F5344CB8AC3E}">
        <p14:creationId xmlns:p14="http://schemas.microsoft.com/office/powerpoint/2010/main" val="360060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mid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10080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10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1D2FB7C2-E238-461A-BAEB-7C6FCD4F1AE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2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목 차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768291" y="1222375"/>
            <a:ext cx="8215425" cy="998538"/>
            <a:chOff x="1116013" y="1222375"/>
            <a:chExt cx="7056437" cy="998538"/>
          </a:xfrm>
        </p:grpSpPr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1903413" y="1287463"/>
              <a:ext cx="6269037" cy="78422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FFFFF">
                    <a:gamma/>
                    <a:tint val="98431"/>
                    <a:invGamma/>
                    <a:alpha val="17000"/>
                  </a:srgbClr>
                </a:gs>
              </a:gsLst>
              <a:lin ang="0" scaled="1"/>
            </a:gradFill>
            <a:ln w="9525" algn="ctr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ea typeface="HY헤드라인M" pitchFamily="18" charset="-127"/>
              </a:endParaRPr>
            </a:p>
          </p:txBody>
        </p:sp>
        <p:pic>
          <p:nvPicPr>
            <p:cNvPr id="36" name="Picture 49" descr="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16013" y="1222375"/>
              <a:ext cx="943072" cy="99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141413" y="1331913"/>
              <a:ext cx="879475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300" b="1" kern="0" dirty="0">
                  <a:solidFill>
                    <a:srgbClr val="FFFFFF"/>
                  </a:solidFill>
                  <a:ea typeface="HY견명조" pitchFamily="18" charset="-127"/>
                </a:rPr>
                <a:t>I</a:t>
              </a: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2100263" y="1303338"/>
              <a:ext cx="5291137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Privacy- I Agent </a:t>
              </a:r>
              <a:r>
                <a:rPr kumimoji="0" lang="ko-KR" altLang="en-US" sz="220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설치 및 개인정보 검출 방법 </a:t>
              </a: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768291" y="2589201"/>
            <a:ext cx="8215425" cy="998538"/>
            <a:chOff x="1116013" y="1222375"/>
            <a:chExt cx="7056437" cy="998538"/>
          </a:xfrm>
        </p:grpSpPr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1903413" y="1287463"/>
              <a:ext cx="6269037" cy="78422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FFFFF">
                    <a:gamma/>
                    <a:tint val="98431"/>
                    <a:invGamma/>
                    <a:alpha val="17000"/>
                  </a:srgbClr>
                </a:gs>
              </a:gsLst>
              <a:lin ang="0" scaled="1"/>
            </a:gradFill>
            <a:ln w="9525" algn="ctr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ea typeface="HY헤드라인M" pitchFamily="18" charset="-127"/>
              </a:endParaRPr>
            </a:p>
          </p:txBody>
        </p:sp>
        <p:pic>
          <p:nvPicPr>
            <p:cNvPr id="44" name="Picture 49" descr="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16013" y="1222375"/>
              <a:ext cx="943072" cy="99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1141413" y="1331913"/>
              <a:ext cx="879475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300" b="1" kern="0" dirty="0">
                  <a:solidFill>
                    <a:srgbClr val="FFFFFF"/>
                  </a:solidFill>
                  <a:ea typeface="HY견명조" pitchFamily="18" charset="-127"/>
                </a:rPr>
                <a:t>II</a:t>
              </a: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2100263" y="1303338"/>
              <a:ext cx="5291137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220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개인정보 검출 후 조치 방법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3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1654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1051655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Agent 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삭제 요청</a:t>
            </a:r>
          </a:p>
        </p:txBody>
      </p:sp>
      <p:sp>
        <p:nvSpPr>
          <p:cNvPr id="1051656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82C74762-FFE0-4DE4-B0A7-87233D4A7380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51667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1668" name="Picture 136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669" name="Rectangle 137"/>
            <p:cNvSpPr>
              <a:spLocks noChangeArrowheads="1"/>
            </p:cNvSpPr>
            <p:nvPr/>
          </p:nvSpPr>
          <p:spPr bwMode="auto">
            <a:xfrm>
              <a:off x="276" y="626"/>
              <a:ext cx="1856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삭제 요청</a:t>
              </a:r>
            </a:p>
          </p:txBody>
        </p:sp>
      </p:grpSp>
      <p:sp>
        <p:nvSpPr>
          <p:cNvPr id="1051662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5113021" y="2406077"/>
            <a:ext cx="4896167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불가피하게 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Agent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삭제해야 할 경우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(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담당자에게 비밀번호 요청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①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시작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제어판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프로그램 추가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제거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    Privacy-I 7.0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삭제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생성된 일련번호 복사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    Privacy-I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담당자 에게 전송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② 회신 받은 비밀번호 입력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다음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삭제 완료</a:t>
            </a: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7" y="1784912"/>
            <a:ext cx="4883034" cy="2999095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 bwMode="auto">
          <a:xfrm>
            <a:off x="464802" y="3580301"/>
            <a:ext cx="4503502" cy="565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3384128" y="4473115"/>
            <a:ext cx="792088" cy="285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3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0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1D2FB7C2-E238-461A-BAEB-7C6FCD4F1AE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292291" y="5798143"/>
            <a:ext cx="8567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buFont typeface="Arial" charset="0"/>
              <a:buChar char="•"/>
            </a:pPr>
            <a:r>
              <a:rPr kumimoji="0" lang="ko-KR" altLang="en-US" dirty="0">
                <a:ea typeface="HY헤드라인M" pitchFamily="18" charset="-127"/>
              </a:rPr>
              <a:t> 참고자료 </a:t>
            </a:r>
            <a:r>
              <a:rPr kumimoji="0" lang="en-US" altLang="ko-KR" dirty="0">
                <a:ea typeface="HY헤드라인M" pitchFamily="18" charset="-127"/>
              </a:rPr>
              <a:t>: </a:t>
            </a:r>
            <a:r>
              <a:rPr kumimoji="0" lang="ko-KR" altLang="en-US" dirty="0">
                <a:ea typeface="HY헤드라인M" pitchFamily="18" charset="-127"/>
              </a:rPr>
              <a:t>개인정보보호 종합지원 포털 </a:t>
            </a:r>
            <a:r>
              <a:rPr kumimoji="0" lang="en-US" altLang="ko-KR" dirty="0">
                <a:ea typeface="HY헤드라인M" pitchFamily="18" charset="-127"/>
              </a:rPr>
              <a:t>: </a:t>
            </a:r>
            <a:r>
              <a:rPr kumimoji="0" lang="en-US" altLang="ko-KR" dirty="0">
                <a:ea typeface="HY헤드라인M" pitchFamily="18" charset="-127"/>
                <a:hlinkClick r:id="rId2"/>
              </a:rPr>
              <a:t>www.privacy.go.kr</a:t>
            </a:r>
            <a:r>
              <a:rPr kumimoji="0" lang="en-US" altLang="ko-KR" dirty="0">
                <a:ea typeface="HY헤드라인M" pitchFamily="18" charset="-127"/>
              </a:rPr>
              <a:t>(</a:t>
            </a:r>
            <a:r>
              <a:rPr kumimoji="0" lang="ko-KR" altLang="en-US" dirty="0">
                <a:ea typeface="HY헤드라인M" pitchFamily="18" charset="-127"/>
              </a:rPr>
              <a:t>자료실</a:t>
            </a:r>
            <a:r>
              <a:rPr kumimoji="0" lang="en-US" altLang="ko-KR" dirty="0">
                <a:ea typeface="HY헤드라인M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80625" cy="6878782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48954" y="2700209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ko-KR" altLang="en-US" sz="3200" b="1" dirty="0">
                <a:solidFill>
                  <a:srgbClr val="333333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개인정보보호의 열쇠</a:t>
            </a:r>
            <a:r>
              <a:rPr kumimoji="0" lang="en-US" altLang="ko-KR" sz="3200" b="1" dirty="0">
                <a:solidFill>
                  <a:srgbClr val="333333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</a:p>
        </p:txBody>
      </p:sp>
      <p:pic>
        <p:nvPicPr>
          <p:cNvPr id="8" name="Picture 3" descr="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289" y="746392"/>
            <a:ext cx="425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43967" y="6290799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buFont typeface="Arial" charset="0"/>
              <a:buChar char="•"/>
            </a:pPr>
            <a:r>
              <a:rPr kumimoji="0"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참고자료 </a:t>
            </a:r>
            <a:r>
              <a:rPr kumimoji="0"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포털 </a:t>
            </a:r>
            <a:r>
              <a:rPr kumimoji="0"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www.privacy.go.kr</a:t>
            </a:r>
            <a:r>
              <a:rPr kumimoji="0"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자료실</a:t>
            </a:r>
            <a:r>
              <a:rPr kumimoji="0"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954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rksw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100806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10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1D2FB7C2-E238-461A-BAEB-7C6FCD4F1AE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9674" y="2565400"/>
            <a:ext cx="8277225" cy="1660525"/>
            <a:chOff x="605" y="1145"/>
            <a:chExt cx="4672" cy="1046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32" y="1145"/>
              <a:ext cx="1673" cy="7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73DB5"/>
                </a:gs>
                <a:gs pos="100000">
                  <a:srgbClr val="573DB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573DB5"/>
              </a:solidFill>
              <a:round/>
              <a:headEnd/>
              <a:tailEnd/>
            </a:ln>
            <a:effectLst>
              <a:outerShdw dist="17961" dir="135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eaLnBrk="0" latinLnBrk="0" hangingPunct="0">
                <a:defRPr/>
              </a:pPr>
              <a:endParaRPr kumimoji="0" lang="ko-KR" altLang="en-US">
                <a:ea typeface="HY헤드라인M" pitchFamily="18" charset="-127"/>
              </a:endParaRPr>
            </a:p>
          </p:txBody>
        </p:sp>
        <p:pic>
          <p:nvPicPr>
            <p:cNvPr id="22" name="Picture 4" descr="gangi_bar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605" y="1381"/>
              <a:ext cx="4672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77" y="1466"/>
              <a:ext cx="3968" cy="6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latinLnBrk="0" hangingPunct="0">
                <a:defRPr/>
              </a:pPr>
              <a:r>
                <a:rPr kumimoji="0" lang="en-US" altLang="ko-KR" sz="3000" dirty="0">
                  <a:latin typeface="HY헤드라인M" pitchFamily="18" charset="-127"/>
                  <a:ea typeface="HY헤드라인M" pitchFamily="18" charset="-127"/>
                </a:rPr>
                <a:t>   I. Agent </a:t>
              </a:r>
              <a:r>
                <a:rPr kumimoji="0" lang="ko-KR" altLang="en-US" sz="3000" dirty="0">
                  <a:latin typeface="HY헤드라인M" pitchFamily="18" charset="-127"/>
                  <a:ea typeface="HY헤드라인M" pitchFamily="18" charset="-127"/>
                </a:rPr>
                <a:t>설치 및 개인정보 검출 방법</a:t>
              </a:r>
              <a:endParaRPr kumimoji="0" lang="ko-KR" altLang="en-US" sz="3200" dirty="0">
                <a:solidFill>
                  <a:srgbClr val="000000"/>
                </a:solidFill>
                <a:latin typeface="HY견고딕" pitchFamily="18" charset="-127"/>
                <a:ea typeface="HY헤드라인M" pitchFamily="18" charset="-127"/>
              </a:endParaRPr>
            </a:p>
            <a:p>
              <a:pPr eaLnBrk="0" latinLnBrk="0" hangingPunct="0">
                <a:defRPr/>
              </a:pPr>
              <a:endParaRPr kumimoji="0" lang="ko-KR" altLang="en-US" sz="3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5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045506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Agent 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설치 방법</a:t>
            </a:r>
          </a:p>
        </p:txBody>
      </p:sp>
      <p:grpSp>
        <p:nvGrpSpPr>
          <p:cNvPr id="1045507" name="Group 23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45521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45522" name="Picture 136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523" name="Rectangle 137"/>
            <p:cNvSpPr>
              <a:spLocks noChangeArrowheads="1"/>
            </p:cNvSpPr>
            <p:nvPr/>
          </p:nvSpPr>
          <p:spPr bwMode="auto">
            <a:xfrm>
              <a:off x="276" y="626"/>
              <a:ext cx="1515" cy="20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방법 </a:t>
              </a:r>
              <a:r>
                <a:rPr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45510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5511" name="슬라이드 번호 개체 틀 1"/>
          <p:cNvSpPr txBox="1">
            <a:spLocks/>
          </p:cNvSpPr>
          <p:nvPr/>
        </p:nvSpPr>
        <p:spPr bwMode="auto">
          <a:xfrm>
            <a:off x="3948113" y="6561138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1FD7C7CC-4EA7-4857-BF15-355EE177BDDF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1045512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45513" name="Group 24"/>
          <p:cNvGrpSpPr>
            <a:grpSpLocks/>
          </p:cNvGrpSpPr>
          <p:nvPr/>
        </p:nvGrpSpPr>
        <p:grpSpPr bwMode="auto">
          <a:xfrm>
            <a:off x="5113338" y="950913"/>
            <a:ext cx="4248150" cy="498475"/>
            <a:chOff x="136" y="599"/>
            <a:chExt cx="2676" cy="314"/>
          </a:xfrm>
        </p:grpSpPr>
        <p:sp>
          <p:nvSpPr>
            <p:cNvPr id="1045518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45519" name="Picture 136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520" name="Rectangle 137"/>
            <p:cNvSpPr>
              <a:spLocks noChangeArrowheads="1"/>
            </p:cNvSpPr>
            <p:nvPr/>
          </p:nvSpPr>
          <p:spPr bwMode="auto">
            <a:xfrm>
              <a:off x="276" y="626"/>
              <a:ext cx="1515" cy="20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방법 </a:t>
              </a:r>
              <a:r>
                <a:rPr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②</a:t>
              </a:r>
              <a:endParaRPr kumimoji="0"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Box 12">
            <a:extLst>
              <a:ext uri="{FF2B5EF4-FFF2-40B4-BE49-F238E27FC236}">
                <a16:creationId xmlns:a16="http://schemas.microsoft.com/office/drawing/2014/main" id="{E56B141E-F147-48CC-9407-96E67EEE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589588"/>
            <a:ext cx="15023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다음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BD63C3ED-E76F-4932-B433-195086AD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610225"/>
            <a:ext cx="361990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지금 </a:t>
            </a:r>
            <a:r>
              <a:rPr lang="ko-KR" altLang="en-US" sz="1600" b="1" dirty="0" err="1">
                <a:latin typeface="맑은 고딕" pitchFamily="50" charset="-127"/>
                <a:ea typeface="맑은 고딕" pitchFamily="50" charset="-127"/>
              </a:rPr>
              <a:t>재부팅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하겠습니다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 →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5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마침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 →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sz="1600" b="1" dirty="0" err="1">
                <a:latin typeface="맑은 고딕" pitchFamily="50" charset="-127"/>
                <a:ea typeface="맑은 고딕" pitchFamily="50" charset="-127"/>
              </a:rPr>
              <a:t>재부팅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0" y="1579956"/>
            <a:ext cx="4608000" cy="3708000"/>
          </a:xfrm>
          <a:prstGeom prst="rect">
            <a:avLst/>
          </a:prstGeom>
        </p:spPr>
      </p:pic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952BAD9C-C9E3-40AD-B833-DFD69AC9FC2F}"/>
              </a:ext>
            </a:extLst>
          </p:cNvPr>
          <p:cNvSpPr/>
          <p:nvPr/>
        </p:nvSpPr>
        <p:spPr>
          <a:xfrm>
            <a:off x="3143763" y="4936698"/>
            <a:ext cx="755650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7" name="그림 2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13338" y="1579956"/>
            <a:ext cx="4608000" cy="3708000"/>
          </a:xfrm>
          <a:prstGeom prst="rect">
            <a:avLst/>
          </a:prstGeom>
        </p:spPr>
      </p:pic>
      <p:sp>
        <p:nvSpPr>
          <p:cNvPr id="28" name="모서리가 둥근 직사각형 22">
            <a:extLst>
              <a:ext uri="{FF2B5EF4-FFF2-40B4-BE49-F238E27FC236}">
                <a16:creationId xmlns:a16="http://schemas.microsoft.com/office/drawing/2014/main" id="{E8365538-95A5-45B1-8282-36892E12128C}"/>
              </a:ext>
            </a:extLst>
          </p:cNvPr>
          <p:cNvSpPr/>
          <p:nvPr/>
        </p:nvSpPr>
        <p:spPr>
          <a:xfrm>
            <a:off x="6696496" y="3148193"/>
            <a:ext cx="1366379" cy="352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2" name="모서리가 둥근 직사각형 17">
            <a:extLst>
              <a:ext uri="{FF2B5EF4-FFF2-40B4-BE49-F238E27FC236}">
                <a16:creationId xmlns:a16="http://schemas.microsoft.com/office/drawing/2014/main" id="{7BE693E7-FB64-4B9B-94F8-C17955454F60}"/>
              </a:ext>
            </a:extLst>
          </p:cNvPr>
          <p:cNvSpPr/>
          <p:nvPr/>
        </p:nvSpPr>
        <p:spPr>
          <a:xfrm>
            <a:off x="8064648" y="4936698"/>
            <a:ext cx="795634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8578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048579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Privacy-I 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로그인 및 실행 방법</a:t>
            </a:r>
          </a:p>
        </p:txBody>
      </p:sp>
      <p:sp>
        <p:nvSpPr>
          <p:cNvPr id="1048585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DF5ACF8E-6987-4931-BFB9-EFEE769386EC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91F17656-9EE4-4610-98FA-249D7EF0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314" y="5628368"/>
            <a:ext cx="49431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정상 설치 및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Privacy-I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아이콘 실행 화면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오른쪽 화살표 17">
            <a:extLst>
              <a:ext uri="{FF2B5EF4-FFF2-40B4-BE49-F238E27FC236}">
                <a16:creationId xmlns:a16="http://schemas.microsoft.com/office/drawing/2014/main" id="{2D1891A2-DE22-4486-BEE8-C87A51FB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232" y="2735263"/>
            <a:ext cx="541213" cy="1584325"/>
          </a:xfrm>
          <a:prstGeom prst="rightArrow">
            <a:avLst>
              <a:gd name="adj1" fmla="val 39278"/>
              <a:gd name="adj2" fmla="val 65407"/>
            </a:avLst>
          </a:prstGeom>
          <a:solidFill>
            <a:srgbClr val="92D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82BBD5F-510C-4A01-9493-FF9A7FFA0DB2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22" name="Rectangle 137">
              <a:extLst>
                <a:ext uri="{FF2B5EF4-FFF2-40B4-BE49-F238E27FC236}">
                  <a16:creationId xmlns:a16="http://schemas.microsoft.com/office/drawing/2014/main" id="{E5C72AE7-56E6-4100-987C-07FF2C0D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3" name="Picture 136" descr="바">
              <a:extLst>
                <a:ext uri="{FF2B5EF4-FFF2-40B4-BE49-F238E27FC236}">
                  <a16:creationId xmlns:a16="http://schemas.microsoft.com/office/drawing/2014/main" id="{3F35C3FA-BB4D-49C7-AA38-519878D78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37">
              <a:extLst>
                <a:ext uri="{FF2B5EF4-FFF2-40B4-BE49-F238E27FC236}">
                  <a16:creationId xmlns:a16="http://schemas.microsoft.com/office/drawing/2014/main" id="{704AC720-3861-4CF0-9B8D-C015F43B7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33"/>
              <a:ext cx="2105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P</a:t>
              </a:r>
              <a:r>
                <a:rPr kumimoji="0" lang="en-US" altLang="ko-KR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rivacy</a:t>
              </a:r>
              <a:r>
                <a:rPr kumimoji="0" lang="en-US" altLang="ko-KR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- I </a:t>
              </a: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로그인 및 실행</a:t>
              </a:r>
              <a:endParaRPr kumimoji="0" lang="ko-KR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id="{C8B2896D-05A1-4D45-8443-E5DEF6D13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64" y="1941349"/>
            <a:ext cx="4836768" cy="3467871"/>
          </a:xfrm>
          <a:prstGeom prst="rect">
            <a:avLst/>
          </a:prstGeom>
        </p:spPr>
      </p:pic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25173" y="1603358"/>
            <a:ext cx="273567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Privacy-I 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로그인 방법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4" y="2024844"/>
            <a:ext cx="2163536" cy="1304485"/>
          </a:xfrm>
          <a:prstGeom prst="rect">
            <a:avLst/>
          </a:prstGeom>
        </p:spPr>
      </p:pic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539750" y="3429000"/>
            <a:ext cx="37978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사용자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ID 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교번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교직원인트라넷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아이디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ko-KR" altLang="en-US" sz="5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 비밀번호 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교번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아이디와 동일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2ECB7C7F-EE50-4930-8E95-971BD546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73" y="4263163"/>
            <a:ext cx="370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Privacy-I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아이콘 실행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3843E66B-E7A1-468E-A3A0-7C42AB2CC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40" y="5929535"/>
            <a:ext cx="174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바탕화면 아이콘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F0C0A7A3-7636-4268-83E4-20A802B2A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453" y="5929535"/>
            <a:ext cx="1806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☞ Tray icon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아이콘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5D7A4A6B-11CD-4537-B1CA-78B27F6E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799" y="5111736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or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8" y="4900671"/>
            <a:ext cx="709895" cy="71979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681" y="4612215"/>
            <a:ext cx="1342431" cy="1307609"/>
          </a:xfrm>
          <a:prstGeom prst="rect">
            <a:avLst/>
          </a:prstGeom>
        </p:spPr>
      </p:pic>
      <p:sp>
        <p:nvSpPr>
          <p:cNvPr id="42" name="모서리가 둥근 직사각형 15">
            <a:extLst>
              <a:ext uri="{FF2B5EF4-FFF2-40B4-BE49-F238E27FC236}">
                <a16:creationId xmlns:a16="http://schemas.microsoft.com/office/drawing/2014/main" id="{952BAD9C-C9E3-40AD-B833-DFD69AC9FC2F}"/>
              </a:ext>
            </a:extLst>
          </p:cNvPr>
          <p:cNvSpPr/>
          <p:nvPr/>
        </p:nvSpPr>
        <p:spPr>
          <a:xfrm>
            <a:off x="3132100" y="5553236"/>
            <a:ext cx="305037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47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7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9608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049609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기본정책에 의한 개인정보 검출</a:t>
            </a:r>
          </a:p>
        </p:txBody>
      </p:sp>
      <p:sp>
        <p:nvSpPr>
          <p:cNvPr id="1049610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1D2FB7C2-E238-461A-BAEB-7C6FCD4F1AED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72F3CE2-B6DB-4C37-B99E-41DA68CF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83" y="1623557"/>
            <a:ext cx="4658360" cy="3330756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89EF7254-E9F9-43A5-9439-39C7413C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57192"/>
            <a:ext cx="23805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기본 검사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0355CF4-AEF5-4373-AA77-B6A29C979D1A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27" name="Rectangle 137">
              <a:extLst>
                <a:ext uri="{FF2B5EF4-FFF2-40B4-BE49-F238E27FC236}">
                  <a16:creationId xmlns:a16="http://schemas.microsoft.com/office/drawing/2014/main" id="{801D0703-1B27-4733-83B3-8F3147F10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8" name="Picture 136" descr="바">
              <a:extLst>
                <a:ext uri="{FF2B5EF4-FFF2-40B4-BE49-F238E27FC236}">
                  <a16:creationId xmlns:a16="http://schemas.microsoft.com/office/drawing/2014/main" id="{BA990292-FD71-4C0A-BA9D-7B3877737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37">
              <a:extLst>
                <a:ext uri="{FF2B5EF4-FFF2-40B4-BE49-F238E27FC236}">
                  <a16:creationId xmlns:a16="http://schemas.microsoft.com/office/drawing/2014/main" id="{4D813856-2C49-4772-8ECF-B3DA9BF6B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34"/>
              <a:ext cx="2309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기본 정책 개인정보 검출 방법 ①</a:t>
              </a:r>
            </a:p>
          </p:txBody>
        </p:sp>
      </p:grpSp>
      <p:sp>
        <p:nvSpPr>
          <p:cNvPr id="39" name="Rectangle 137">
            <a:extLst>
              <a:ext uri="{FF2B5EF4-FFF2-40B4-BE49-F238E27FC236}">
                <a16:creationId xmlns:a16="http://schemas.microsoft.com/office/drawing/2014/main" id="{08C4C0DE-4DA9-4591-8DE2-C8417300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0" name="Group 28">
            <a:extLst>
              <a:ext uri="{FF2B5EF4-FFF2-40B4-BE49-F238E27FC236}">
                <a16:creationId xmlns:a16="http://schemas.microsoft.com/office/drawing/2014/main" id="{8C0BF045-971E-46CA-B526-6DB7666B42A2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950913"/>
            <a:ext cx="4248150" cy="498475"/>
            <a:chOff x="136" y="599"/>
            <a:chExt cx="2676" cy="314"/>
          </a:xfrm>
        </p:grpSpPr>
        <p:sp>
          <p:nvSpPr>
            <p:cNvPr id="41" name="Rectangle 137">
              <a:extLst>
                <a:ext uri="{FF2B5EF4-FFF2-40B4-BE49-F238E27FC236}">
                  <a16:creationId xmlns:a16="http://schemas.microsoft.com/office/drawing/2014/main" id="{DDC50E6E-93DA-45B9-B017-2C7B93D2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2" name="Picture 136" descr="바">
              <a:extLst>
                <a:ext uri="{FF2B5EF4-FFF2-40B4-BE49-F238E27FC236}">
                  <a16:creationId xmlns:a16="http://schemas.microsoft.com/office/drawing/2014/main" id="{27F28522-BE2E-49D2-85B5-2C2DEFC43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137">
              <a:extLst>
                <a:ext uri="{FF2B5EF4-FFF2-40B4-BE49-F238E27FC236}">
                  <a16:creationId xmlns:a16="http://schemas.microsoft.com/office/drawing/2014/main" id="{E6B89CDA-9041-426F-8029-6CCC55DB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34"/>
              <a:ext cx="2150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기본정책 개인정보 검출 방법 ②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9500B4A2-9873-439E-A2BC-CDF880140BE9}"/>
              </a:ext>
            </a:extLst>
          </p:cNvPr>
          <p:cNvGrpSpPr/>
          <p:nvPr/>
        </p:nvGrpSpPr>
        <p:grpSpPr>
          <a:xfrm>
            <a:off x="258946" y="1628775"/>
            <a:ext cx="4623560" cy="3315005"/>
            <a:chOff x="258946" y="1628775"/>
            <a:chExt cx="4623560" cy="3315005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3787E268-73E0-4865-94C6-ED2ACAFD1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46" y="1628775"/>
              <a:ext cx="4623560" cy="3315005"/>
            </a:xfrm>
            <a:prstGeom prst="rect">
              <a:avLst/>
            </a:prstGeom>
          </p:spPr>
        </p:pic>
        <p:sp>
          <p:nvSpPr>
            <p:cNvPr id="48" name="모서리가 둥근 직사각형 16">
              <a:extLst>
                <a:ext uri="{FF2B5EF4-FFF2-40B4-BE49-F238E27FC236}">
                  <a16:creationId xmlns:a16="http://schemas.microsoft.com/office/drawing/2014/main" id="{865E98FB-3C28-4146-93B3-75BF22ECD7A2}"/>
                </a:ext>
              </a:extLst>
            </p:cNvPr>
            <p:cNvSpPr/>
            <p:nvPr/>
          </p:nvSpPr>
          <p:spPr>
            <a:xfrm>
              <a:off x="3196288" y="2150615"/>
              <a:ext cx="1620008" cy="86946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71F514F0-7FE9-4CD5-97AB-AB4468261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45" y="5527489"/>
            <a:ext cx="4587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중앙검출정책에 의해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의 모든 데이터를 검색</a:t>
            </a:r>
            <a:b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주민등록번호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외국인등록번호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여권번호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운전면허 번호 검색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모서리가 둥근 직사각형 16">
            <a:extLst>
              <a:ext uri="{FF2B5EF4-FFF2-40B4-BE49-F238E27FC236}">
                <a16:creationId xmlns:a16="http://schemas.microsoft.com/office/drawing/2014/main" id="{962288E7-A325-4A55-81E6-1BE095150140}"/>
              </a:ext>
            </a:extLst>
          </p:cNvPr>
          <p:cNvSpPr/>
          <p:nvPr/>
        </p:nvSpPr>
        <p:spPr>
          <a:xfrm>
            <a:off x="8051769" y="3910105"/>
            <a:ext cx="628591" cy="198255"/>
          </a:xfrm>
          <a:prstGeom prst="roundRect">
            <a:avLst>
              <a:gd name="adj" fmla="val 88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69C69204-18B8-448E-B997-F3A10698C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209" y="5158769"/>
            <a:ext cx="23805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결과 보기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12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9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0630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050631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기본정책에 의한 개인정보 검출</a:t>
            </a:r>
          </a:p>
        </p:txBody>
      </p:sp>
      <p:sp>
        <p:nvSpPr>
          <p:cNvPr id="1050632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6115361E-B988-48B7-AA0E-9D1A603D0061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592951D-7638-4234-B721-328C2FAF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1619990"/>
            <a:ext cx="4586789" cy="350140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311153B-ADC6-4E42-A658-3B69E95E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" y="1619990"/>
            <a:ext cx="4631174" cy="3531270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0495B0C8-BD8A-41E3-9E01-139059DF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24619"/>
            <a:ext cx="23805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4F4B5203-A5FA-442D-8D43-A96D210FAE47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31" name="Rectangle 137">
              <a:extLst>
                <a:ext uri="{FF2B5EF4-FFF2-40B4-BE49-F238E27FC236}">
                  <a16:creationId xmlns:a16="http://schemas.microsoft.com/office/drawing/2014/main" id="{E6E6C2FB-7728-4D4B-9177-46B271BAE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3" name="Picture 136" descr="바">
              <a:extLst>
                <a:ext uri="{FF2B5EF4-FFF2-40B4-BE49-F238E27FC236}">
                  <a16:creationId xmlns:a16="http://schemas.microsoft.com/office/drawing/2014/main" id="{4CC080D5-1E7D-4169-BB2C-8DD56CEA0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7A0F277F-11BA-40B5-85EC-4AB338183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34"/>
              <a:ext cx="2309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기본 정책 개인정보 검출 방법 ③</a:t>
              </a:r>
            </a:p>
          </p:txBody>
        </p:sp>
      </p:grpSp>
      <p:sp>
        <p:nvSpPr>
          <p:cNvPr id="35" name="Rectangle 137">
            <a:extLst>
              <a:ext uri="{FF2B5EF4-FFF2-40B4-BE49-F238E27FC236}">
                <a16:creationId xmlns:a16="http://schemas.microsoft.com/office/drawing/2014/main" id="{D98AF457-3E12-4539-98CE-07E904A85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6" name="Group 28">
            <a:extLst>
              <a:ext uri="{FF2B5EF4-FFF2-40B4-BE49-F238E27FC236}">
                <a16:creationId xmlns:a16="http://schemas.microsoft.com/office/drawing/2014/main" id="{EA1EA213-A043-4AAE-BF69-FD82A16ED307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950913"/>
            <a:ext cx="4248150" cy="498475"/>
            <a:chOff x="136" y="599"/>
            <a:chExt cx="2676" cy="314"/>
          </a:xfrm>
        </p:grpSpPr>
        <p:sp>
          <p:nvSpPr>
            <p:cNvPr id="37" name="Rectangle 137">
              <a:extLst>
                <a:ext uri="{FF2B5EF4-FFF2-40B4-BE49-F238E27FC236}">
                  <a16:creationId xmlns:a16="http://schemas.microsoft.com/office/drawing/2014/main" id="{CF171A95-2F94-4169-AF9B-799B0483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8" name="Picture 136" descr="바">
              <a:extLst>
                <a:ext uri="{FF2B5EF4-FFF2-40B4-BE49-F238E27FC236}">
                  <a16:creationId xmlns:a16="http://schemas.microsoft.com/office/drawing/2014/main" id="{533B9DB9-97C3-4B03-A899-FD65118A1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137">
              <a:extLst>
                <a:ext uri="{FF2B5EF4-FFF2-40B4-BE49-F238E27FC236}">
                  <a16:creationId xmlns:a16="http://schemas.microsoft.com/office/drawing/2014/main" id="{52BDC9EA-D88A-4C2B-8A49-D7947733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34"/>
              <a:ext cx="2150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기본정책 개인정보 검출 방법 ④</a:t>
              </a: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78A3C667-91A2-4E4A-8935-D8BD6488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45" y="5694916"/>
            <a:ext cx="4587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평문으로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저장된 개인정보 파일 검출 화면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1A9A61A2-B4DC-4063-A683-9985BEA4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557" y="5326750"/>
            <a:ext cx="23805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분석 불가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A398865E-5310-4980-A94C-9B07FC6D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320" y="5686790"/>
            <a:ext cx="4800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문서자체에 패스워드가 설정된 파일 검출 화면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모서리가 둥근 직사각형 15">
            <a:extLst>
              <a:ext uri="{FF2B5EF4-FFF2-40B4-BE49-F238E27FC236}">
                <a16:creationId xmlns:a16="http://schemas.microsoft.com/office/drawing/2014/main" id="{FA898646-B33F-421C-A271-6EFE3345D5FD}"/>
              </a:ext>
            </a:extLst>
          </p:cNvPr>
          <p:cNvSpPr/>
          <p:nvPr/>
        </p:nvSpPr>
        <p:spPr>
          <a:xfrm>
            <a:off x="5588430" y="1785695"/>
            <a:ext cx="503278" cy="189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4" name="모서리가 둥근 직사각형 15">
            <a:extLst>
              <a:ext uri="{FF2B5EF4-FFF2-40B4-BE49-F238E27FC236}">
                <a16:creationId xmlns:a16="http://schemas.microsoft.com/office/drawing/2014/main" id="{77437154-D542-4C01-8C40-76C07269855C}"/>
              </a:ext>
            </a:extLst>
          </p:cNvPr>
          <p:cNvSpPr/>
          <p:nvPr/>
        </p:nvSpPr>
        <p:spPr>
          <a:xfrm>
            <a:off x="323789" y="1808820"/>
            <a:ext cx="421649" cy="166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30" y="1628776"/>
            <a:ext cx="3708410" cy="330585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1" y="1638463"/>
            <a:ext cx="4601369" cy="3291659"/>
          </a:xfrm>
          <a:prstGeom prst="rect">
            <a:avLst/>
          </a:prstGeom>
        </p:spPr>
      </p:pic>
      <p:sp>
        <p:nvSpPr>
          <p:cNvPr id="1050627" name="TextBox 11"/>
          <p:cNvSpPr txBox="1">
            <a:spLocks noChangeArrowheads="1"/>
          </p:cNvSpPr>
          <p:nvPr/>
        </p:nvSpPr>
        <p:spPr bwMode="auto">
          <a:xfrm>
            <a:off x="5180013" y="5335092"/>
            <a:ext cx="370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검사 패턴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  <p:sp>
        <p:nvSpPr>
          <p:cNvPr id="1050628" name="TextBox 12"/>
          <p:cNvSpPr txBox="1">
            <a:spLocks noChangeArrowheads="1"/>
          </p:cNvSpPr>
          <p:nvPr/>
        </p:nvSpPr>
        <p:spPr bwMode="auto">
          <a:xfrm>
            <a:off x="5180013" y="5708283"/>
            <a:ext cx="4248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검출을 원하는 개인정보 패턴을 선택</a:t>
            </a:r>
          </a:p>
        </p:txBody>
      </p:sp>
      <p:sp>
        <p:nvSpPr>
          <p:cNvPr id="1050629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0630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050632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6115361E-B988-48B7-AA0E-9D1A603D0061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1050637" name="Group 20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50643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0644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645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2128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사용자 정의 개인정보 검출 ①</a:t>
              </a:r>
            </a:p>
          </p:txBody>
        </p:sp>
      </p:grpSp>
      <p:sp>
        <p:nvSpPr>
          <p:cNvPr id="1050638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5045075" y="950913"/>
            <a:ext cx="4248150" cy="498475"/>
            <a:chOff x="136" y="599"/>
            <a:chExt cx="2676" cy="314"/>
          </a:xfrm>
        </p:grpSpPr>
        <p:sp>
          <p:nvSpPr>
            <p:cNvPr id="33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36" descr="바"/>
            <p:cNvPicPr>
              <a:picLocks noChangeAspect="1" noChangeArrowheads="1"/>
            </p:cNvPicPr>
            <p:nvPr/>
          </p:nvPicPr>
          <p:blipFill>
            <a:blip r:embed="rId4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137"/>
            <p:cNvSpPr>
              <a:spLocks noChangeArrowheads="1"/>
            </p:cNvSpPr>
            <p:nvPr/>
          </p:nvSpPr>
          <p:spPr bwMode="auto">
            <a:xfrm>
              <a:off x="276" y="634"/>
              <a:ext cx="2128" cy="2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사용자 정의 개인정보 검출 ②</a:t>
              </a:r>
            </a:p>
          </p:txBody>
        </p:sp>
      </p:grpSp>
      <p:sp>
        <p:nvSpPr>
          <p:cNvPr id="37" name="모서리가 둥근 직사각형 16"/>
          <p:cNvSpPr/>
          <p:nvPr/>
        </p:nvSpPr>
        <p:spPr>
          <a:xfrm>
            <a:off x="1029109" y="4558003"/>
            <a:ext cx="619387" cy="2153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모서리가 둥근 직사각형 16"/>
          <p:cNvSpPr/>
          <p:nvPr/>
        </p:nvSpPr>
        <p:spPr>
          <a:xfrm>
            <a:off x="265214" y="2315322"/>
            <a:ext cx="726459" cy="196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179388" y="5337212"/>
            <a:ext cx="4576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검사 대상 선택 →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선택 검사 시작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215776" y="5707509"/>
            <a:ext cx="4587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사용자 임의로 개인정보 검출 옵션을 변경하여 개인정보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검출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모서리가 둥근 직사각형 15"/>
          <p:cNvSpPr/>
          <p:nvPr/>
        </p:nvSpPr>
        <p:spPr>
          <a:xfrm>
            <a:off x="3451538" y="4376491"/>
            <a:ext cx="450761" cy="2212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모서리가 둥근 직사각형 15"/>
          <p:cNvSpPr/>
          <p:nvPr/>
        </p:nvSpPr>
        <p:spPr>
          <a:xfrm>
            <a:off x="5180046" y="1621988"/>
            <a:ext cx="3712694" cy="3315815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" name="직선 화살표 연결선 5"/>
          <p:cNvCxnSpPr>
            <a:stCxn id="2" idx="3"/>
            <a:endCxn id="26" idx="1"/>
          </p:cNvCxnSpPr>
          <p:nvPr/>
        </p:nvCxnSpPr>
        <p:spPr>
          <a:xfrm flipV="1">
            <a:off x="3902299" y="3279896"/>
            <a:ext cx="1277747" cy="12072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검사 대상을 직접 선택하여 개인정보 검출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4" y="1638463"/>
            <a:ext cx="4581605" cy="3273398"/>
          </a:xfrm>
          <a:prstGeom prst="rect">
            <a:avLst/>
          </a:prstGeom>
        </p:spPr>
      </p:pic>
      <p:sp>
        <p:nvSpPr>
          <p:cNvPr id="1050627" name="TextBox 11"/>
          <p:cNvSpPr txBox="1">
            <a:spLocks noChangeArrowheads="1"/>
          </p:cNvSpPr>
          <p:nvPr/>
        </p:nvSpPr>
        <p:spPr bwMode="auto">
          <a:xfrm>
            <a:off x="5036030" y="5171958"/>
            <a:ext cx="370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검출 결과 화면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0629" name="AutoShape 575"/>
          <p:cNvSpPr>
            <a:spLocks noChangeArrowheads="1"/>
          </p:cNvSpPr>
          <p:nvPr/>
        </p:nvSpPr>
        <p:spPr bwMode="auto">
          <a:xfrm>
            <a:off x="71438" y="620713"/>
            <a:ext cx="9937750" cy="5903912"/>
          </a:xfrm>
          <a:prstGeom prst="roundRect">
            <a:avLst>
              <a:gd name="adj" fmla="val 968"/>
            </a:avLst>
          </a:prstGeom>
          <a:noFill/>
          <a:ln w="25400">
            <a:solidFill>
              <a:srgbClr val="FF5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0630" name="Text Box 3"/>
          <p:cNvSpPr txBox="1">
            <a:spLocks noChangeArrowheads="1"/>
          </p:cNvSpPr>
          <p:nvPr/>
        </p:nvSpPr>
        <p:spPr bwMode="auto">
          <a:xfrm>
            <a:off x="174625" y="7938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A0A0A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050632" name="슬라이드 번호 개체 틀 1"/>
          <p:cNvSpPr txBox="1">
            <a:spLocks/>
          </p:cNvSpPr>
          <p:nvPr/>
        </p:nvSpPr>
        <p:spPr bwMode="auto">
          <a:xfrm>
            <a:off x="3948113" y="6583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6115361E-B988-48B7-AA0E-9D1A603D0061}" type="slidenum"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r>
              <a:rPr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</a:p>
        </p:txBody>
      </p:sp>
      <p:grpSp>
        <p:nvGrpSpPr>
          <p:cNvPr id="1050637" name="Group 20"/>
          <p:cNvGrpSpPr>
            <a:grpSpLocks/>
          </p:cNvGrpSpPr>
          <p:nvPr/>
        </p:nvGrpSpPr>
        <p:grpSpPr bwMode="auto">
          <a:xfrm>
            <a:off x="215900" y="950913"/>
            <a:ext cx="4248150" cy="498475"/>
            <a:chOff x="136" y="599"/>
            <a:chExt cx="2676" cy="314"/>
          </a:xfrm>
        </p:grpSpPr>
        <p:sp>
          <p:nvSpPr>
            <p:cNvPr id="1050643" name="Rectangle 137"/>
            <p:cNvSpPr>
              <a:spLocks noChangeArrowheads="1"/>
            </p:cNvSpPr>
            <p:nvPr/>
          </p:nvSpPr>
          <p:spPr bwMode="auto">
            <a:xfrm>
              <a:off x="221" y="599"/>
              <a:ext cx="817" cy="13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Agent </a:t>
              </a:r>
              <a:r>
                <a:rPr kumimoji="0"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설치 </a:t>
              </a:r>
              <a:r>
                <a:rPr lang="ko-KR" altLang="en-US" sz="12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50644" name="Picture 136" descr="바"/>
            <p:cNvPicPr>
              <a:picLocks noChangeAspect="1" noChangeArrowheads="1"/>
            </p:cNvPicPr>
            <p:nvPr/>
          </p:nvPicPr>
          <p:blipFill>
            <a:blip r:embed="rId3" cstate="print"/>
            <a:srcRect r="3909"/>
            <a:stretch>
              <a:fillRect/>
            </a:stretch>
          </p:blipFill>
          <p:spPr bwMode="auto">
            <a:xfrm>
              <a:off x="136" y="604"/>
              <a:ext cx="267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645" name="Rectangle 137"/>
            <p:cNvSpPr>
              <a:spLocks noChangeArrowheads="1"/>
            </p:cNvSpPr>
            <p:nvPr/>
          </p:nvSpPr>
          <p:spPr bwMode="auto">
            <a:xfrm>
              <a:off x="276" y="644"/>
              <a:ext cx="2128" cy="18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latinLnBrk="0" hangingPunct="0">
                <a:lnSpc>
                  <a:spcPct val="120000"/>
                </a:lnSpc>
              </a:pPr>
              <a:r>
                <a:rPr kumimoji="0" lang="ko-KR" altLang="en-US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검사 결과</a:t>
              </a:r>
            </a:p>
          </p:txBody>
        </p:sp>
      </p:grpSp>
      <p:sp>
        <p:nvSpPr>
          <p:cNvPr id="1050638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모서리가 둥근 직사각형 16"/>
          <p:cNvSpPr/>
          <p:nvPr/>
        </p:nvSpPr>
        <p:spPr>
          <a:xfrm>
            <a:off x="2279561" y="3085424"/>
            <a:ext cx="875763" cy="1986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모서리가 둥근 직사각형 16"/>
          <p:cNvSpPr/>
          <p:nvPr/>
        </p:nvSpPr>
        <p:spPr>
          <a:xfrm>
            <a:off x="265214" y="2512862"/>
            <a:ext cx="726459" cy="196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179388" y="5170956"/>
            <a:ext cx="4856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☞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관리자 검사 결과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or [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사용자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검사 결과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15"/>
          <p:cNvSpPr/>
          <p:nvPr/>
        </p:nvSpPr>
        <p:spPr>
          <a:xfrm>
            <a:off x="5060311" y="1613578"/>
            <a:ext cx="4343462" cy="331171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모서리가 둥근 직사각형 16"/>
          <p:cNvSpPr/>
          <p:nvPr/>
        </p:nvSpPr>
        <p:spPr>
          <a:xfrm>
            <a:off x="3852839" y="3096541"/>
            <a:ext cx="875763" cy="1986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1" y="1624406"/>
            <a:ext cx="4313315" cy="3288903"/>
          </a:xfrm>
          <a:prstGeom prst="rect">
            <a:avLst/>
          </a:prstGeom>
        </p:spPr>
      </p:pic>
      <p:cxnSp>
        <p:nvCxnSpPr>
          <p:cNvPr id="10" name="꺾인 연결선 9"/>
          <p:cNvCxnSpPr>
            <a:stCxn id="37" idx="2"/>
            <a:endCxn id="27" idx="2"/>
          </p:cNvCxnSpPr>
          <p:nvPr/>
        </p:nvCxnSpPr>
        <p:spPr>
          <a:xfrm rot="16200000" flipH="1">
            <a:off x="3498524" y="2503032"/>
            <a:ext cx="11117" cy="1573278"/>
          </a:xfrm>
          <a:prstGeom prst="bentConnector3">
            <a:avLst>
              <a:gd name="adj1" fmla="val 12216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endCxn id="9" idx="1"/>
          </p:cNvCxnSpPr>
          <p:nvPr/>
        </p:nvCxnSpPr>
        <p:spPr>
          <a:xfrm flipV="1">
            <a:off x="3605645" y="3268858"/>
            <a:ext cx="1477836" cy="149751"/>
          </a:xfrm>
          <a:prstGeom prst="bentConnector3">
            <a:avLst>
              <a:gd name="adj1" fmla="val 8867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7"/>
          <p:cNvSpPr>
            <a:spLocks noChangeArrowheads="1"/>
          </p:cNvSpPr>
          <p:nvPr/>
        </p:nvSpPr>
        <p:spPr bwMode="auto">
          <a:xfrm>
            <a:off x="5211763" y="944563"/>
            <a:ext cx="1296987" cy="2190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altLang="ko-KR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</a:t>
            </a:r>
            <a:r>
              <a:rPr kumimoji="0"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ko-KR" altLang="en-US"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kumimoji="0" lang="ko-KR" altLang="ko-KR" sz="1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800225" y="30163"/>
            <a:ext cx="648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검사 결과 실행 화면</a:t>
            </a:r>
          </a:p>
        </p:txBody>
      </p:sp>
    </p:spTree>
    <p:extLst>
      <p:ext uri="{BB962C8B-B14F-4D97-AF65-F5344CB8AC3E}">
        <p14:creationId xmlns:p14="http://schemas.microsoft.com/office/powerpoint/2010/main" val="750281501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C00000"/>
          </a:solidFill>
          <a:headEnd type="oval" w="med" len="med"/>
          <a:tailEnd type="oval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5A01"/>
        </a:solidFill>
        <a:ln w="12700">
          <a:noFill/>
          <a:round/>
          <a:headEnd/>
          <a:tailEnd/>
        </a:ln>
      </a:spPr>
      <a:bodyPr wrap="none" anchor="ctr"/>
      <a:lstStyle>
        <a:defPPr algn="ctr">
          <a:defRPr sz="600" b="1">
            <a:solidFill>
              <a:schemeClr val="bg1"/>
            </a:solidFill>
            <a:latin typeface="맑은 고딕" pitchFamily="50" charset="-127"/>
            <a:ea typeface="맑은 고딕" pitchFamily="50" charset="-127"/>
          </a:defRPr>
        </a:defPPr>
      </a:lstStyle>
    </a:sp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25345</TotalTime>
  <Words>1032</Words>
  <Application>Microsoft Office PowerPoint</Application>
  <PresentationFormat>사용자 지정</PresentationFormat>
  <Paragraphs>258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HY견고딕</vt:lpstr>
      <vt:lpstr>HY견명조</vt:lpstr>
      <vt:lpstr>HY헤드라인M</vt:lpstr>
      <vt:lpstr>MD개성체</vt:lpstr>
      <vt:lpstr>굴림</vt:lpstr>
      <vt:lpstr>굴림체</vt:lpstr>
      <vt:lpstr>굵은안상수체</vt:lpstr>
      <vt:lpstr>맑은 고딕</vt:lpstr>
      <vt:lpstr>Arial</vt:lpstr>
      <vt:lpstr>Symbol</vt:lpstr>
      <vt:lpstr>Times New Roman</vt:lpstr>
      <vt:lpstr>1_기본 디자인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mcag1</dc:creator>
  <cp:lastModifiedBy>Admin</cp:lastModifiedBy>
  <cp:revision>1009</cp:revision>
  <cp:lastPrinted>2022-10-07T02:00:28Z</cp:lastPrinted>
  <dcterms:created xsi:type="dcterms:W3CDTF">2006-07-31T03:27:02Z</dcterms:created>
  <dcterms:modified xsi:type="dcterms:W3CDTF">2026-06-02T00:44:09Z</dcterms:modified>
</cp:coreProperties>
</file>